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notesMasterIdLst>
    <p:notesMasterId r:id="rId23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notesMaster" Target="notesMasters/notesMaster1.xml"/><Relationship Id="rId24" Type="http://schemas.openxmlformats.org/officeDocument/2006/relationships/presProps" Target="presProps.xml"/><Relationship Id="rId25" Type="http://schemas.openxmlformats.org/officeDocument/2006/relationships/viewProps" Target="viewProps.xml"/><Relationship Id="rId26" Type="http://schemas.openxmlformats.org/officeDocument/2006/relationships/theme" Target="theme/theme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E1B2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778240" y="-1463040"/>
            <a:ext cx="5669280" cy="5669280"/>
          </a:xfrm>
          <a:prstGeom prst="ellipse">
            <a:avLst/>
          </a:prstGeom>
          <a:solidFill>
            <a:srgbClr val="0A6FD8">
              <a:alpha val="45000"/>
            </a:srgbClr>
          </a:solidFill>
          <a:ln w="12700">
            <a:solidFill>
              <a:srgbClr val="0A6FD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0241280" y="3291840"/>
            <a:ext cx="4023360" cy="4023360"/>
          </a:xfrm>
          <a:prstGeom prst="ellipse">
            <a:avLst/>
          </a:prstGeom>
          <a:solidFill>
            <a:srgbClr val="2F98F9">
              <a:alpha val="35000"/>
            </a:srgbClr>
          </a:solidFill>
          <a:ln w="12700">
            <a:solidFill>
              <a:srgbClr val="2F98F9"/>
            </a:solidFill>
            <a:prstDash val="solid"/>
          </a:ln>
        </p:spPr>
      </p:sp>
      <p:pic>
        <p:nvPicPr>
          <p:cNvPr id="4" name="Image 0" descr="C:\Users\sbico\AppData\Local\Temp\claude\D--Android-UBGitea--claude-worktrees-awesome-pascal-3f2ada\32b5d80d-7a33-40c4-853c-e939b18b2b35\scratchpad\ppt\logo-dark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2960" y="1371600"/>
            <a:ext cx="3108960" cy="54864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822960" y="2514600"/>
            <a:ext cx="91440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72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UBGitea</a:t>
            </a:r>
            <a:endParaRPr lang="en-US" sz="7200" dirty="0"/>
          </a:p>
        </p:txBody>
      </p:sp>
      <p:sp>
        <p:nvSpPr>
          <p:cNvPr id="6" name="Text 3"/>
          <p:cNvSpPr txBox="1"/>
          <p:nvPr/>
        </p:nvSpPr>
        <p:spPr>
          <a:xfrm>
            <a:off x="822960" y="3794760"/>
            <a:ext cx="9601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dirty="0">
                <a:solidFill>
                  <a:srgbClr val="E8F0F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사내 Gitea를 위한 Android 클라이언트 — 기술 소개</a:t>
            </a:r>
            <a:endParaRPr lang="en-US" sz="2400" dirty="0"/>
          </a:p>
        </p:txBody>
      </p:sp>
      <p:sp>
        <p:nvSpPr>
          <p:cNvPr id="7" name="Text 4"/>
          <p:cNvSpPr txBox="1"/>
          <p:nvPr/>
        </p:nvSpPr>
        <p:spPr>
          <a:xfrm>
            <a:off x="822960" y="4389120"/>
            <a:ext cx="9601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9FB2C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Kotlin  ·  Jetpack Compose  ·  Android</a:t>
            </a:r>
            <a:endParaRPr lang="en-US" sz="1600" dirty="0"/>
          </a:p>
        </p:txBody>
      </p:sp>
      <p:sp>
        <p:nvSpPr>
          <p:cNvPr id="8" name="Shape 5"/>
          <p:cNvSpPr/>
          <p:nvPr/>
        </p:nvSpPr>
        <p:spPr>
          <a:xfrm>
            <a:off x="822960" y="5212080"/>
            <a:ext cx="2194560" cy="411480"/>
          </a:xfrm>
          <a:prstGeom prst="roundRect">
            <a:avLst>
              <a:gd name="adj" fmla="val 50000"/>
            </a:avLst>
          </a:prstGeom>
          <a:solidFill>
            <a:srgbClr val="2F98F9"/>
          </a:solidFill>
          <a:ln w="12700">
            <a:solidFill>
              <a:srgbClr val="2F98F9"/>
            </a:solidFill>
            <a:prstDash val="solid"/>
          </a:ln>
        </p:spPr>
      </p:sp>
      <p:sp>
        <p:nvSpPr>
          <p:cNvPr id="9" name="Text 6"/>
          <p:cNvSpPr txBox="1"/>
          <p:nvPr/>
        </p:nvSpPr>
        <p:spPr>
          <a:xfrm>
            <a:off x="822960" y="5212080"/>
            <a:ext cx="21945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2026-09-28 갱신</a:t>
            </a:r>
            <a:endParaRPr lang="en-US" sz="1200" dirty="0"/>
          </a:p>
        </p:txBody>
      </p:sp>
      <p:sp>
        <p:nvSpPr>
          <p:cNvPr id="10" name="Text 7"/>
          <p:cNvSpPr txBox="1"/>
          <p:nvPr/>
        </p:nvSpPr>
        <p:spPr>
          <a:xfrm>
            <a:off x="822960" y="626364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9FB2C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gitea.ubisampaju.synology.me  ·  com.ubisam.ubgitea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3F8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0A6FD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프로젝트 개요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94944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UBGitea란 무엇인가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4652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UBGitea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1183112" y="644652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0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</a:t>
            </a:r>
            <a:endParaRPr lang="en-US" sz="10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1600200"/>
            <a:ext cx="64008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15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사내에서 자체 운영 중인 Gitea 서버를 모바일에서 편하게 확인하도록 만든 전용 Android 앱입니다. 웹 UI를 그대로 옮기지 않고, 이동 중에 팀의 상황을 빠르게 파악하는 데 집중합니다.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548640" y="3200400"/>
            <a:ext cx="6400800" cy="2926080"/>
          </a:xfrm>
          <a:prstGeom prst="roundRect">
            <a:avLst>
              <a:gd name="adj" fmla="val 4375"/>
            </a:avLst>
          </a:prstGeom>
          <a:solidFill>
            <a:srgbClr val="DCEE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822960" y="3429000"/>
            <a:ext cx="58521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주 목적: 팀 활동 모니터링</a:t>
            </a:r>
            <a:endParaRPr lang="en-US" sz="1800" dirty="0"/>
          </a:p>
        </p:txBody>
      </p:sp>
      <p:sp>
        <p:nvSpPr>
          <p:cNvPr id="9" name="Text 7"/>
          <p:cNvSpPr txBox="1"/>
          <p:nvPr/>
        </p:nvSpPr>
        <p:spPr>
          <a:xfrm>
            <a:off x="822960" y="3931920"/>
            <a:ext cx="585216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350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앱을 열면 누가 어느 저장소에 무엇을 올렸는지 바로 보입니다.</a:t>
            </a:r>
            <a:endParaRPr lang="en-US" sz="135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350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리뷰 요청과 나에게 할당된 이슈는 맨 위에 따로 모읍니다.</a:t>
            </a:r>
            <a:endParaRPr lang="en-US" sz="135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350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코드와 변경 내용은 폰 화면에 맞춰 읽기 쉽게 보여줍니다.</a:t>
            </a:r>
            <a:endParaRPr lang="en-US" sz="135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350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로그인부터 로그아웃까지 조회 중심으로 구성했습니다.</a:t>
            </a:r>
            <a:endParaRPr lang="en-US" sz="1350" dirty="0"/>
          </a:p>
        </p:txBody>
      </p:sp>
      <p:sp>
        <p:nvSpPr>
          <p:cNvPr id="10" name="Shape 8"/>
          <p:cNvSpPr/>
          <p:nvPr/>
        </p:nvSpPr>
        <p:spPr>
          <a:xfrm>
            <a:off x="7223760" y="1600200"/>
            <a:ext cx="4389120" cy="1024128"/>
          </a:xfrm>
          <a:prstGeom prst="roundRect">
            <a:avLst>
              <a:gd name="adj" fmla="val 12500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7452360" y="1719072"/>
            <a:ext cx="3931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dirty="0">
                <a:solidFill>
                  <a:srgbClr val="0A6FD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연결 대상</a:t>
            </a:r>
            <a:endParaRPr lang="en-US" sz="1100" dirty="0"/>
          </a:p>
        </p:txBody>
      </p:sp>
      <p:sp>
        <p:nvSpPr>
          <p:cNvPr id="12" name="Text 10"/>
          <p:cNvSpPr txBox="1"/>
          <p:nvPr/>
        </p:nvSpPr>
        <p:spPr>
          <a:xfrm>
            <a:off x="7452360" y="2011680"/>
            <a:ext cx="39319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gitea.ubisampaju.synology.me</a:t>
            </a:r>
            <a:endParaRPr lang="en-US" sz="1250" dirty="0"/>
          </a:p>
          <a:p>
            <a:pPr indent="0" marL="0">
              <a:buNone/>
            </a:pPr>
            <a:r>
              <a:rPr lang="en-US" sz="1250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사내 Synology NAS 자체 호스팅 · Gitea 1.23.5</a:t>
            </a:r>
            <a:endParaRPr lang="en-US" sz="1250" dirty="0"/>
          </a:p>
        </p:txBody>
      </p:sp>
      <p:sp>
        <p:nvSpPr>
          <p:cNvPr id="13" name="Shape 11"/>
          <p:cNvSpPr/>
          <p:nvPr/>
        </p:nvSpPr>
        <p:spPr>
          <a:xfrm>
            <a:off x="7223760" y="2752344"/>
            <a:ext cx="4389120" cy="1024128"/>
          </a:xfrm>
          <a:prstGeom prst="roundRect">
            <a:avLst>
              <a:gd name="adj" fmla="val 12500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7452360" y="2871216"/>
            <a:ext cx="3931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dirty="0">
                <a:solidFill>
                  <a:srgbClr val="0A6FD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사용자</a:t>
            </a:r>
            <a:endParaRPr lang="en-US" sz="1100" dirty="0"/>
          </a:p>
        </p:txBody>
      </p:sp>
      <p:sp>
        <p:nvSpPr>
          <p:cNvPr id="15" name="Text 13"/>
          <p:cNvSpPr txBox="1"/>
          <p:nvPr/>
        </p:nvSpPr>
        <p:spPr>
          <a:xfrm>
            <a:off x="7452360" y="3163824"/>
            <a:ext cx="39319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사내 Gitea 계정을 가진 임직원</a:t>
            </a:r>
            <a:endParaRPr lang="en-US" sz="1250" dirty="0"/>
          </a:p>
        </p:txBody>
      </p:sp>
      <p:sp>
        <p:nvSpPr>
          <p:cNvPr id="16" name="Shape 14"/>
          <p:cNvSpPr/>
          <p:nvPr/>
        </p:nvSpPr>
        <p:spPr>
          <a:xfrm>
            <a:off x="7223760" y="3904488"/>
            <a:ext cx="4389120" cy="1024128"/>
          </a:xfrm>
          <a:prstGeom prst="roundRect">
            <a:avLst>
              <a:gd name="adj" fmla="val 12500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7452360" y="4023360"/>
            <a:ext cx="3931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dirty="0">
                <a:solidFill>
                  <a:srgbClr val="0A6FD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플랫폼</a:t>
            </a:r>
            <a:endParaRPr lang="en-US" sz="1100" dirty="0"/>
          </a:p>
        </p:txBody>
      </p:sp>
      <p:sp>
        <p:nvSpPr>
          <p:cNvPr id="18" name="Text 16"/>
          <p:cNvSpPr txBox="1"/>
          <p:nvPr/>
        </p:nvSpPr>
        <p:spPr>
          <a:xfrm>
            <a:off x="7452360" y="4315968"/>
            <a:ext cx="39319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Android 9 이상 · 폰, 폴더블(Z 폴드) 대응</a:t>
            </a:r>
            <a:endParaRPr lang="en-US" sz="1250" dirty="0"/>
          </a:p>
        </p:txBody>
      </p:sp>
      <p:sp>
        <p:nvSpPr>
          <p:cNvPr id="19" name="Shape 17"/>
          <p:cNvSpPr/>
          <p:nvPr/>
        </p:nvSpPr>
        <p:spPr>
          <a:xfrm>
            <a:off x="7223760" y="5056632"/>
            <a:ext cx="4389120" cy="1024128"/>
          </a:xfrm>
          <a:prstGeom prst="roundRect">
            <a:avLst>
              <a:gd name="adj" fmla="val 12500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7452360" y="5175504"/>
            <a:ext cx="3931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dirty="0">
                <a:solidFill>
                  <a:srgbClr val="0A6FD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범위</a:t>
            </a:r>
            <a:endParaRPr lang="en-US" sz="1100" dirty="0"/>
          </a:p>
        </p:txBody>
      </p:sp>
      <p:sp>
        <p:nvSpPr>
          <p:cNvPr id="21" name="Text 19"/>
          <p:cNvSpPr txBox="1"/>
          <p:nvPr/>
        </p:nvSpPr>
        <p:spPr>
          <a:xfrm>
            <a:off x="7452360" y="5468112"/>
            <a:ext cx="39319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조회 중심. 유일한 쓰기 동작은 저장소 즐겨찾기(star)</a:t>
            </a:r>
            <a:endParaRPr lang="en-US" sz="12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3F8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0A6FD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이번 갱신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94944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리디자인으로 달라진 점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4652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UBGitea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1183112" y="644652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0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3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600200"/>
            <a:ext cx="3535680" cy="2240280"/>
          </a:xfrm>
          <a:prstGeom prst="roundRect">
            <a:avLst>
              <a:gd name="adj" fmla="val 5714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77240" y="1828800"/>
            <a:ext cx="457200" cy="457200"/>
          </a:xfrm>
          <a:prstGeom prst="ellipse">
            <a:avLst/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777240" y="18288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</a:t>
            </a:r>
            <a:endParaRPr lang="en-US" sz="1300" dirty="0"/>
          </a:p>
        </p:txBody>
      </p:sp>
      <p:sp>
        <p:nvSpPr>
          <p:cNvPr id="9" name="Text 7"/>
          <p:cNvSpPr txBox="1"/>
          <p:nvPr/>
        </p:nvSpPr>
        <p:spPr>
          <a:xfrm>
            <a:off x="1371600" y="1828800"/>
            <a:ext cx="2529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하단 탭 4개</a:t>
            </a:r>
            <a:endParaRPr lang="en-US" sz="1600" dirty="0"/>
          </a:p>
        </p:txBody>
      </p:sp>
      <p:sp>
        <p:nvSpPr>
          <p:cNvPr id="10" name="Text 8"/>
          <p:cNvSpPr txBox="1"/>
          <p:nvPr/>
        </p:nvSpPr>
        <p:spPr>
          <a:xfrm>
            <a:off x="777240" y="2423160"/>
            <a:ext cx="30784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홈 · 저장소 · 작업 · 알림. 메뉴 안에 숨어 있던 알림과 설정이 밖으로 나왔습니다. 폴더블을 펼치면 왼쪽 세로 메뉴로 바뀝니다.</a:t>
            </a:r>
            <a:endParaRPr lang="en-US" sz="1250" dirty="0"/>
          </a:p>
        </p:txBody>
      </p:sp>
      <p:sp>
        <p:nvSpPr>
          <p:cNvPr id="11" name="Shape 9"/>
          <p:cNvSpPr/>
          <p:nvPr/>
        </p:nvSpPr>
        <p:spPr>
          <a:xfrm>
            <a:off x="4312920" y="1600200"/>
            <a:ext cx="3535680" cy="2240280"/>
          </a:xfrm>
          <a:prstGeom prst="roundRect">
            <a:avLst>
              <a:gd name="adj" fmla="val 5714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4541520" y="1828800"/>
            <a:ext cx="457200" cy="457200"/>
          </a:xfrm>
          <a:prstGeom prst="ellipse">
            <a:avLst/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4541520" y="18288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</a:t>
            </a:r>
            <a:endParaRPr lang="en-US" sz="1300" dirty="0"/>
          </a:p>
        </p:txBody>
      </p:sp>
      <p:sp>
        <p:nvSpPr>
          <p:cNvPr id="14" name="Text 12"/>
          <p:cNvSpPr txBox="1"/>
          <p:nvPr/>
        </p:nvSpPr>
        <p:spPr>
          <a:xfrm>
            <a:off x="5135880" y="1828800"/>
            <a:ext cx="2529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홈: 팀 활동</a:t>
            </a:r>
            <a:endParaRPr lang="en-US" sz="1600" dirty="0"/>
          </a:p>
        </p:txBody>
      </p:sp>
      <p:sp>
        <p:nvSpPr>
          <p:cNvPr id="15" name="Text 13"/>
          <p:cNvSpPr txBox="1"/>
          <p:nvPr/>
        </p:nvSpPr>
        <p:spPr>
          <a:xfrm>
            <a:off x="4541520" y="2423160"/>
            <a:ext cx="30784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오늘 Push, 열린 PR, 새 이슈 요약과 활동 타임라인. 이전에는 앱을 열면 저장소 목록뿐이었습니다.</a:t>
            </a:r>
            <a:endParaRPr lang="en-US" sz="1250" dirty="0"/>
          </a:p>
        </p:txBody>
      </p:sp>
      <p:sp>
        <p:nvSpPr>
          <p:cNvPr id="16" name="Shape 14"/>
          <p:cNvSpPr/>
          <p:nvPr/>
        </p:nvSpPr>
        <p:spPr>
          <a:xfrm>
            <a:off x="8077200" y="1600200"/>
            <a:ext cx="3535680" cy="2240280"/>
          </a:xfrm>
          <a:prstGeom prst="roundRect">
            <a:avLst>
              <a:gd name="adj" fmla="val 5714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8305800" y="1828800"/>
            <a:ext cx="457200" cy="457200"/>
          </a:xfrm>
          <a:prstGeom prst="ellipse">
            <a:avLst/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8305800" y="18288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3</a:t>
            </a:r>
            <a:endParaRPr lang="en-US" sz="1300" dirty="0"/>
          </a:p>
        </p:txBody>
      </p:sp>
      <p:sp>
        <p:nvSpPr>
          <p:cNvPr id="19" name="Text 17"/>
          <p:cNvSpPr txBox="1"/>
          <p:nvPr/>
        </p:nvSpPr>
        <p:spPr>
          <a:xfrm>
            <a:off x="8900160" y="1828800"/>
            <a:ext cx="2529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작업 탭</a:t>
            </a:r>
            <a:endParaRPr lang="en-US" sz="1600" dirty="0"/>
          </a:p>
        </p:txBody>
      </p:sp>
      <p:sp>
        <p:nvSpPr>
          <p:cNvPr id="20" name="Text 18"/>
          <p:cNvSpPr txBox="1"/>
          <p:nvPr/>
        </p:nvSpPr>
        <p:spPr>
          <a:xfrm>
            <a:off x="8305800" y="2423160"/>
            <a:ext cx="30784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저장소를 하나씩 들어가지 않고도 모든 저장소의 이슈와 PR을 한 번에 봅니다. 리뷰 요청, 나에게 할당, 내가 작성으로 거릅니다.</a:t>
            </a:r>
            <a:endParaRPr lang="en-US" sz="1250" dirty="0"/>
          </a:p>
        </p:txBody>
      </p:sp>
      <p:sp>
        <p:nvSpPr>
          <p:cNvPr id="21" name="Shape 19"/>
          <p:cNvSpPr/>
          <p:nvPr/>
        </p:nvSpPr>
        <p:spPr>
          <a:xfrm>
            <a:off x="548640" y="4069080"/>
            <a:ext cx="3535680" cy="2240280"/>
          </a:xfrm>
          <a:prstGeom prst="roundRect">
            <a:avLst>
              <a:gd name="adj" fmla="val 5714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777240" y="4297680"/>
            <a:ext cx="457200" cy="457200"/>
          </a:xfrm>
          <a:prstGeom prst="ellipse">
            <a:avLst/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777240" y="429768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4</a:t>
            </a:r>
            <a:endParaRPr lang="en-US" sz="1300" dirty="0"/>
          </a:p>
        </p:txBody>
      </p:sp>
      <p:sp>
        <p:nvSpPr>
          <p:cNvPr id="24" name="Text 22"/>
          <p:cNvSpPr txBox="1"/>
          <p:nvPr/>
        </p:nvSpPr>
        <p:spPr>
          <a:xfrm>
            <a:off x="1371600" y="4297680"/>
            <a:ext cx="2529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코드 뷰어</a:t>
            </a:r>
            <a:endParaRPr lang="en-US" sz="1600" dirty="0"/>
          </a:p>
        </p:txBody>
      </p:sp>
      <p:sp>
        <p:nvSpPr>
          <p:cNvPr id="25" name="Text 23"/>
          <p:cNvSpPr txBox="1"/>
          <p:nvPr/>
        </p:nvSpPr>
        <p:spPr>
          <a:xfrm>
            <a:off x="777240" y="4892040"/>
            <a:ext cx="30784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전체 화면 전용 뷰어. 파일 내 검색, 목차, 현재 위치 표시, 글자 크기, 줄바꿈 기본 켜짐, Visual Studio 색상.</a:t>
            </a:r>
            <a:endParaRPr lang="en-US" sz="1250" dirty="0"/>
          </a:p>
        </p:txBody>
      </p:sp>
      <p:sp>
        <p:nvSpPr>
          <p:cNvPr id="26" name="Shape 24"/>
          <p:cNvSpPr/>
          <p:nvPr/>
        </p:nvSpPr>
        <p:spPr>
          <a:xfrm>
            <a:off x="4312920" y="4069080"/>
            <a:ext cx="3535680" cy="2240280"/>
          </a:xfrm>
          <a:prstGeom prst="roundRect">
            <a:avLst>
              <a:gd name="adj" fmla="val 5714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4541520" y="4297680"/>
            <a:ext cx="457200" cy="457200"/>
          </a:xfrm>
          <a:prstGeom prst="ellipse">
            <a:avLst/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28" name="Text 26"/>
          <p:cNvSpPr txBox="1"/>
          <p:nvPr/>
        </p:nvSpPr>
        <p:spPr>
          <a:xfrm>
            <a:off x="4541520" y="429768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5</a:t>
            </a:r>
            <a:endParaRPr lang="en-US" sz="1300" dirty="0"/>
          </a:p>
        </p:txBody>
      </p:sp>
      <p:sp>
        <p:nvSpPr>
          <p:cNvPr id="29" name="Text 27"/>
          <p:cNvSpPr txBox="1"/>
          <p:nvPr/>
        </p:nvSpPr>
        <p:spPr>
          <a:xfrm>
            <a:off x="5135880" y="4297680"/>
            <a:ext cx="2529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C / C++ 지원</a:t>
            </a:r>
            <a:endParaRPr lang="en-US" sz="1600" dirty="0"/>
          </a:p>
        </p:txBody>
      </p:sp>
      <p:sp>
        <p:nvSpPr>
          <p:cNvPr id="30" name="Text 28"/>
          <p:cNvSpPr txBox="1"/>
          <p:nvPr/>
        </p:nvSpPr>
        <p:spPr>
          <a:xfrm>
            <a:off x="4541520" y="4892040"/>
            <a:ext cx="30784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C/C++ 문법 강조와 목차를 추가했습니다. 헤더(.h)와 소스(.cpp)를 짝지어 오가고, 폴더블에서는 나란히 봅니다.</a:t>
            </a:r>
            <a:endParaRPr lang="en-US" sz="1250" dirty="0"/>
          </a:p>
        </p:txBody>
      </p:sp>
      <p:sp>
        <p:nvSpPr>
          <p:cNvPr id="31" name="Shape 29"/>
          <p:cNvSpPr/>
          <p:nvPr/>
        </p:nvSpPr>
        <p:spPr>
          <a:xfrm>
            <a:off x="8077200" y="4069080"/>
            <a:ext cx="3535680" cy="2240280"/>
          </a:xfrm>
          <a:prstGeom prst="roundRect">
            <a:avLst>
              <a:gd name="adj" fmla="val 5714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8305800" y="4297680"/>
            <a:ext cx="457200" cy="457200"/>
          </a:xfrm>
          <a:prstGeom prst="ellipse">
            <a:avLst/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33" name="Text 31"/>
          <p:cNvSpPr txBox="1"/>
          <p:nvPr/>
        </p:nvSpPr>
        <p:spPr>
          <a:xfrm>
            <a:off x="8305800" y="429768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6</a:t>
            </a:r>
            <a:endParaRPr lang="en-US" sz="1300" dirty="0"/>
          </a:p>
        </p:txBody>
      </p:sp>
      <p:sp>
        <p:nvSpPr>
          <p:cNvPr id="34" name="Text 32"/>
          <p:cNvSpPr txBox="1"/>
          <p:nvPr/>
        </p:nvSpPr>
        <p:spPr>
          <a:xfrm>
            <a:off x="8900160" y="4297680"/>
            <a:ext cx="2529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밝은 하늘색 테마</a:t>
            </a:r>
            <a:endParaRPr lang="en-US" sz="1600" dirty="0"/>
          </a:p>
        </p:txBody>
      </p:sp>
      <p:sp>
        <p:nvSpPr>
          <p:cNvPr id="35" name="Text 33"/>
          <p:cNvSpPr txBox="1"/>
          <p:nvPr/>
        </p:nvSpPr>
        <p:spPr>
          <a:xfrm>
            <a:off x="8305800" y="4892040"/>
            <a:ext cx="30784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UbiSam 로고의 파랑을 브랜드 색으로. 라이트와 다크를 설정에서 고르거나 시스템 설정을 따릅니다.</a:t>
            </a:r>
            <a:endParaRPr lang="en-US" sz="12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3F8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0A6FD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기술 스택 한눈에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94944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무슨 언어, 무슨 플랫폼으로 만들어졌나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4652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UBGitea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1183112" y="644652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0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4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828800"/>
            <a:ext cx="2606040" cy="3840480"/>
          </a:xfrm>
          <a:prstGeom prst="roundRect">
            <a:avLst>
              <a:gd name="adj" fmla="val 4912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1394460" y="2194560"/>
            <a:ext cx="914400" cy="914400"/>
          </a:xfrm>
          <a:prstGeom prst="ellipse">
            <a:avLst/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1394460" y="219456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0A6FD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</a:t>
            </a:r>
            <a:endParaRPr lang="en-US" sz="2600" dirty="0"/>
          </a:p>
        </p:txBody>
      </p:sp>
      <p:sp>
        <p:nvSpPr>
          <p:cNvPr id="9" name="Text 7"/>
          <p:cNvSpPr txBox="1"/>
          <p:nvPr/>
        </p:nvSpPr>
        <p:spPr>
          <a:xfrm>
            <a:off x="731520" y="3337560"/>
            <a:ext cx="2240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A6FD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개발 언어</a:t>
            </a:r>
            <a:endParaRPr lang="en-US" sz="1200" dirty="0"/>
          </a:p>
        </p:txBody>
      </p:sp>
      <p:sp>
        <p:nvSpPr>
          <p:cNvPr id="10" name="Text 8"/>
          <p:cNvSpPr txBox="1"/>
          <p:nvPr/>
        </p:nvSpPr>
        <p:spPr>
          <a:xfrm>
            <a:off x="731520" y="3639312"/>
            <a:ext cx="2240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Kotlin 2.2.10</a:t>
            </a:r>
            <a:endParaRPr lang="en-US" sz="1900" dirty="0"/>
          </a:p>
        </p:txBody>
      </p:sp>
      <p:sp>
        <p:nvSpPr>
          <p:cNvPr id="11" name="Text 9"/>
          <p:cNvSpPr txBox="1"/>
          <p:nvPr/>
        </p:nvSpPr>
        <p:spPr>
          <a:xfrm>
            <a:off x="731520" y="4251960"/>
            <a:ext cx="22402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JetBrains의 공식 Android 언어.</a:t>
            </a:r>
            <a:endParaRPr lang="en-US" sz="1250" dirty="0"/>
          </a:p>
          <a:p>
            <a:pPr algn="ctr" indent="0" marL="0">
              <a:buNone/>
            </a:pPr>
            <a:r>
              <a:rPr lang="en-US" sz="12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null 안전성 · 코루틴 · 데이터 클래스</a:t>
            </a:r>
            <a:endParaRPr lang="en-US" sz="1250" dirty="0"/>
          </a:p>
        </p:txBody>
      </p:sp>
      <p:sp>
        <p:nvSpPr>
          <p:cNvPr id="12" name="Shape 10"/>
          <p:cNvSpPr/>
          <p:nvPr/>
        </p:nvSpPr>
        <p:spPr>
          <a:xfrm>
            <a:off x="3368040" y="1828800"/>
            <a:ext cx="2606040" cy="3840480"/>
          </a:xfrm>
          <a:prstGeom prst="roundRect">
            <a:avLst>
              <a:gd name="adj" fmla="val 4912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4213860" y="2194560"/>
            <a:ext cx="914400" cy="914400"/>
          </a:xfrm>
          <a:prstGeom prst="ellipse">
            <a:avLst/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4213860" y="219456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0A6FD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</a:t>
            </a:r>
            <a:endParaRPr lang="en-US" sz="2600" dirty="0"/>
          </a:p>
        </p:txBody>
      </p:sp>
      <p:sp>
        <p:nvSpPr>
          <p:cNvPr id="15" name="Text 13"/>
          <p:cNvSpPr txBox="1"/>
          <p:nvPr/>
        </p:nvSpPr>
        <p:spPr>
          <a:xfrm>
            <a:off x="3550920" y="3337560"/>
            <a:ext cx="2240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A6FD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플랫폼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3550920" y="3639312"/>
            <a:ext cx="2240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Android</a:t>
            </a:r>
            <a:endParaRPr lang="en-US" sz="1900" dirty="0"/>
          </a:p>
        </p:txBody>
      </p:sp>
      <p:sp>
        <p:nvSpPr>
          <p:cNvPr id="17" name="Text 15"/>
          <p:cNvSpPr txBox="1"/>
          <p:nvPr/>
        </p:nvSpPr>
        <p:spPr>
          <a:xfrm>
            <a:off x="3550920" y="4251960"/>
            <a:ext cx="22402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minSdk 28 (Android 9) 이상</a:t>
            </a:r>
            <a:endParaRPr lang="en-US" sz="1250" dirty="0"/>
          </a:p>
          <a:p>
            <a:pPr algn="ctr" indent="0" marL="0">
              <a:buNone/>
            </a:pPr>
            <a:r>
              <a:rPr lang="en-US" sz="12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targetSdk / compileSdk 36</a:t>
            </a:r>
            <a:endParaRPr lang="en-US" sz="1250" dirty="0"/>
          </a:p>
        </p:txBody>
      </p:sp>
      <p:sp>
        <p:nvSpPr>
          <p:cNvPr id="18" name="Shape 16"/>
          <p:cNvSpPr/>
          <p:nvPr/>
        </p:nvSpPr>
        <p:spPr>
          <a:xfrm>
            <a:off x="6187440" y="1828800"/>
            <a:ext cx="2606040" cy="3840480"/>
          </a:xfrm>
          <a:prstGeom prst="roundRect">
            <a:avLst>
              <a:gd name="adj" fmla="val 4912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7033260" y="2194560"/>
            <a:ext cx="914400" cy="914400"/>
          </a:xfrm>
          <a:prstGeom prst="ellipse">
            <a:avLst/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7033260" y="219456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0A6FD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3</a:t>
            </a:r>
            <a:endParaRPr lang="en-US" sz="2600" dirty="0"/>
          </a:p>
        </p:txBody>
      </p:sp>
      <p:sp>
        <p:nvSpPr>
          <p:cNvPr id="21" name="Text 19"/>
          <p:cNvSpPr txBox="1"/>
          <p:nvPr/>
        </p:nvSpPr>
        <p:spPr>
          <a:xfrm>
            <a:off x="6370320" y="3337560"/>
            <a:ext cx="2240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A6FD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UI 프레임워크</a:t>
            </a:r>
            <a:endParaRPr lang="en-US" sz="1200" dirty="0"/>
          </a:p>
        </p:txBody>
      </p:sp>
      <p:sp>
        <p:nvSpPr>
          <p:cNvPr id="22" name="Text 20"/>
          <p:cNvSpPr txBox="1"/>
          <p:nvPr/>
        </p:nvSpPr>
        <p:spPr>
          <a:xfrm>
            <a:off x="6370320" y="3639312"/>
            <a:ext cx="2240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Jetpack Compose</a:t>
            </a:r>
            <a:endParaRPr lang="en-US" sz="1900" dirty="0"/>
          </a:p>
        </p:txBody>
      </p:sp>
      <p:sp>
        <p:nvSpPr>
          <p:cNvPr id="23" name="Text 21"/>
          <p:cNvSpPr txBox="1"/>
          <p:nvPr/>
        </p:nvSpPr>
        <p:spPr>
          <a:xfrm>
            <a:off x="6370320" y="4251960"/>
            <a:ext cx="22402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Material 3 기반 선언형 UI</a:t>
            </a:r>
            <a:endParaRPr lang="en-US" sz="1250" dirty="0"/>
          </a:p>
          <a:p>
            <a:pPr algn="ctr" indent="0" marL="0">
              <a:buNone/>
            </a:pPr>
            <a:r>
              <a:rPr lang="en-US" sz="12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XML 레이아웃 사용 안 함</a:t>
            </a:r>
            <a:endParaRPr lang="en-US" sz="1250" dirty="0"/>
          </a:p>
        </p:txBody>
      </p:sp>
      <p:sp>
        <p:nvSpPr>
          <p:cNvPr id="24" name="Shape 22"/>
          <p:cNvSpPr/>
          <p:nvPr/>
        </p:nvSpPr>
        <p:spPr>
          <a:xfrm>
            <a:off x="9006840" y="1828800"/>
            <a:ext cx="2606040" cy="3840480"/>
          </a:xfrm>
          <a:prstGeom prst="roundRect">
            <a:avLst>
              <a:gd name="adj" fmla="val 4912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9852660" y="2194560"/>
            <a:ext cx="914400" cy="914400"/>
          </a:xfrm>
          <a:prstGeom prst="ellipse">
            <a:avLst/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26" name="Text 24"/>
          <p:cNvSpPr txBox="1"/>
          <p:nvPr/>
        </p:nvSpPr>
        <p:spPr>
          <a:xfrm>
            <a:off x="9852660" y="219456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0A6FD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4</a:t>
            </a:r>
            <a:endParaRPr lang="en-US" sz="2600" dirty="0"/>
          </a:p>
        </p:txBody>
      </p:sp>
      <p:sp>
        <p:nvSpPr>
          <p:cNvPr id="27" name="Text 25"/>
          <p:cNvSpPr txBox="1"/>
          <p:nvPr/>
        </p:nvSpPr>
        <p:spPr>
          <a:xfrm>
            <a:off x="9189720" y="3337560"/>
            <a:ext cx="2240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A6FD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빌드 시스템</a:t>
            </a:r>
            <a:endParaRPr lang="en-US" sz="1200" dirty="0"/>
          </a:p>
        </p:txBody>
      </p:sp>
      <p:sp>
        <p:nvSpPr>
          <p:cNvPr id="28" name="Text 26"/>
          <p:cNvSpPr txBox="1"/>
          <p:nvPr/>
        </p:nvSpPr>
        <p:spPr>
          <a:xfrm>
            <a:off x="9189720" y="3639312"/>
            <a:ext cx="2240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Gradle 8.12.3</a:t>
            </a:r>
            <a:endParaRPr lang="en-US" sz="1900" dirty="0"/>
          </a:p>
        </p:txBody>
      </p:sp>
      <p:sp>
        <p:nvSpPr>
          <p:cNvPr id="29" name="Text 27"/>
          <p:cNvSpPr txBox="1"/>
          <p:nvPr/>
        </p:nvSpPr>
        <p:spPr>
          <a:xfrm>
            <a:off x="9189720" y="4251960"/>
            <a:ext cx="22402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Kotlin DSL(.kts) + 버전 카탈로그</a:t>
            </a:r>
            <a:endParaRPr lang="en-US" sz="1250" dirty="0"/>
          </a:p>
          <a:p>
            <a:pPr algn="ctr" indent="0" marL="0">
              <a:buNone/>
            </a:pPr>
            <a:r>
              <a:rPr lang="en-US" sz="12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AGP 8.12.3 · JDK 17 이상</a:t>
            </a:r>
            <a:endParaRPr lang="en-US" sz="12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3F8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0A6FD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언어 &amp; 툴체인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94944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개발 언어와 빌드 환경 상세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4652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UBGitea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1183112" y="644652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0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5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600200"/>
            <a:ext cx="11064240" cy="868680"/>
          </a:xfrm>
          <a:prstGeom prst="roundRect">
            <a:avLst>
              <a:gd name="adj" fmla="val 14737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777240" y="1600200"/>
            <a:ext cx="28346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Kotlin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3749040" y="1842516"/>
            <a:ext cx="1417320" cy="384048"/>
          </a:xfrm>
          <a:prstGeom prst="roundRect">
            <a:avLst>
              <a:gd name="adj" fmla="val 50000"/>
            </a:avLst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3749040" y="1842516"/>
            <a:ext cx="14173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7509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2.2.10</a:t>
            </a:r>
            <a:endParaRPr lang="en-US" sz="1200" dirty="0"/>
          </a:p>
        </p:txBody>
      </p:sp>
      <p:sp>
        <p:nvSpPr>
          <p:cNvPr id="10" name="Text 8"/>
          <p:cNvSpPr txBox="1"/>
          <p:nvPr/>
        </p:nvSpPr>
        <p:spPr>
          <a:xfrm>
            <a:off x="5440680" y="1600200"/>
            <a:ext cx="59436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앱의 유일한 소스 언어. 데이터 클래스, sealed interface, 코루틴을 전 계층에서 사용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548640" y="2560320"/>
            <a:ext cx="11064240" cy="868680"/>
          </a:xfrm>
          <a:prstGeom prst="roundRect">
            <a:avLst>
              <a:gd name="adj" fmla="val 14737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777240" y="2560320"/>
            <a:ext cx="28346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Kotlin Coroutines</a:t>
            </a:r>
            <a:endParaRPr lang="en-US" sz="1400" dirty="0"/>
          </a:p>
        </p:txBody>
      </p:sp>
      <p:sp>
        <p:nvSpPr>
          <p:cNvPr id="13" name="Shape 11"/>
          <p:cNvSpPr/>
          <p:nvPr/>
        </p:nvSpPr>
        <p:spPr>
          <a:xfrm>
            <a:off x="3749040" y="2802636"/>
            <a:ext cx="1417320" cy="384048"/>
          </a:xfrm>
          <a:prstGeom prst="roundRect">
            <a:avLst>
              <a:gd name="adj" fmla="val 50000"/>
            </a:avLst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3749040" y="2802636"/>
            <a:ext cx="14173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7509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1.10.2</a:t>
            </a:r>
            <a:endParaRPr lang="en-US" sz="1200" dirty="0"/>
          </a:p>
        </p:txBody>
      </p:sp>
      <p:sp>
        <p:nvSpPr>
          <p:cNvPr id="15" name="Text 13"/>
          <p:cNvSpPr txBox="1"/>
          <p:nvPr/>
        </p:nvSpPr>
        <p:spPr>
          <a:xfrm>
            <a:off x="5440680" y="2560320"/>
            <a:ext cx="59436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네트워크와 디스크 작업을 메인 스레드 밖에서 처리. ViewModel의 StateFlow 단방향 흐름의 기반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548640" y="3520440"/>
            <a:ext cx="11064240" cy="868680"/>
          </a:xfrm>
          <a:prstGeom prst="roundRect">
            <a:avLst>
              <a:gd name="adj" fmla="val 14737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777240" y="3520440"/>
            <a:ext cx="28346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JDK</a:t>
            </a:r>
            <a:endParaRPr lang="en-US" sz="1400" dirty="0"/>
          </a:p>
        </p:txBody>
      </p:sp>
      <p:sp>
        <p:nvSpPr>
          <p:cNvPr id="18" name="Shape 16"/>
          <p:cNvSpPr/>
          <p:nvPr/>
        </p:nvSpPr>
        <p:spPr>
          <a:xfrm>
            <a:off x="3749040" y="3762756"/>
            <a:ext cx="1417320" cy="384048"/>
          </a:xfrm>
          <a:prstGeom prst="roundRect">
            <a:avLst>
              <a:gd name="adj" fmla="val 50000"/>
            </a:avLst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3749040" y="3762756"/>
            <a:ext cx="14173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7509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17+</a:t>
            </a:r>
            <a:endParaRPr lang="en-US" sz="1200" dirty="0"/>
          </a:p>
        </p:txBody>
      </p:sp>
      <p:sp>
        <p:nvSpPr>
          <p:cNvPr id="20" name="Text 18"/>
          <p:cNvSpPr txBox="1"/>
          <p:nvPr/>
        </p:nvSpPr>
        <p:spPr>
          <a:xfrm>
            <a:off x="5440680" y="3520440"/>
            <a:ext cx="59436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소스와 타깃 모두 Java 17. 빌드는 Android Studio에 포함된 JDK(21)로 확인</a:t>
            </a:r>
            <a:endParaRPr lang="en-US" sz="1300" dirty="0"/>
          </a:p>
        </p:txBody>
      </p:sp>
      <p:sp>
        <p:nvSpPr>
          <p:cNvPr id="21" name="Shape 19"/>
          <p:cNvSpPr/>
          <p:nvPr/>
        </p:nvSpPr>
        <p:spPr>
          <a:xfrm>
            <a:off x="548640" y="4480560"/>
            <a:ext cx="11064240" cy="868680"/>
          </a:xfrm>
          <a:prstGeom prst="roundRect">
            <a:avLst>
              <a:gd name="adj" fmla="val 14737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22" name="Text 20"/>
          <p:cNvSpPr txBox="1"/>
          <p:nvPr/>
        </p:nvSpPr>
        <p:spPr>
          <a:xfrm>
            <a:off x="777240" y="4480560"/>
            <a:ext cx="28346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Gradle</a:t>
            </a:r>
            <a:endParaRPr lang="en-US" sz="1400" dirty="0"/>
          </a:p>
        </p:txBody>
      </p:sp>
      <p:sp>
        <p:nvSpPr>
          <p:cNvPr id="23" name="Shape 21"/>
          <p:cNvSpPr/>
          <p:nvPr/>
        </p:nvSpPr>
        <p:spPr>
          <a:xfrm>
            <a:off x="3749040" y="4722876"/>
            <a:ext cx="1417320" cy="384048"/>
          </a:xfrm>
          <a:prstGeom prst="roundRect">
            <a:avLst>
              <a:gd name="adj" fmla="val 50000"/>
            </a:avLst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24" name="Text 22"/>
          <p:cNvSpPr txBox="1"/>
          <p:nvPr/>
        </p:nvSpPr>
        <p:spPr>
          <a:xfrm>
            <a:off x="3749040" y="4722876"/>
            <a:ext cx="14173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7509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8.12.3</a:t>
            </a:r>
            <a:endParaRPr lang="en-US" sz="1200" dirty="0"/>
          </a:p>
        </p:txBody>
      </p:sp>
      <p:sp>
        <p:nvSpPr>
          <p:cNvPr id="25" name="Text 23"/>
          <p:cNvSpPr txBox="1"/>
          <p:nvPr/>
        </p:nvSpPr>
        <p:spPr>
          <a:xfrm>
            <a:off x="5440680" y="4480560"/>
            <a:ext cx="59436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Kotlin DSL(build.gradle.kts)과 버전 카탈로그로 의존성 버전을 한곳에서 관리</a:t>
            </a:r>
            <a:endParaRPr lang="en-US" sz="1300" dirty="0"/>
          </a:p>
        </p:txBody>
      </p:sp>
      <p:sp>
        <p:nvSpPr>
          <p:cNvPr id="26" name="Shape 24"/>
          <p:cNvSpPr/>
          <p:nvPr/>
        </p:nvSpPr>
        <p:spPr>
          <a:xfrm>
            <a:off x="548640" y="5440680"/>
            <a:ext cx="11064240" cy="868680"/>
          </a:xfrm>
          <a:prstGeom prst="roundRect">
            <a:avLst>
              <a:gd name="adj" fmla="val 14737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27" name="Text 25"/>
          <p:cNvSpPr txBox="1"/>
          <p:nvPr/>
        </p:nvSpPr>
        <p:spPr>
          <a:xfrm>
            <a:off x="777240" y="5440680"/>
            <a:ext cx="28346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Android Gradle Plugin</a:t>
            </a:r>
            <a:endParaRPr lang="en-US" sz="1400" dirty="0"/>
          </a:p>
        </p:txBody>
      </p:sp>
      <p:sp>
        <p:nvSpPr>
          <p:cNvPr id="28" name="Shape 26"/>
          <p:cNvSpPr/>
          <p:nvPr/>
        </p:nvSpPr>
        <p:spPr>
          <a:xfrm>
            <a:off x="3749040" y="5682996"/>
            <a:ext cx="1417320" cy="384048"/>
          </a:xfrm>
          <a:prstGeom prst="roundRect">
            <a:avLst>
              <a:gd name="adj" fmla="val 50000"/>
            </a:avLst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29" name="Text 27"/>
          <p:cNvSpPr txBox="1"/>
          <p:nvPr/>
        </p:nvSpPr>
        <p:spPr>
          <a:xfrm>
            <a:off x="3749040" y="5682996"/>
            <a:ext cx="14173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7509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8.12.3</a:t>
            </a:r>
            <a:endParaRPr lang="en-US" sz="1200" dirty="0"/>
          </a:p>
        </p:txBody>
      </p:sp>
      <p:sp>
        <p:nvSpPr>
          <p:cNvPr id="30" name="Text 28"/>
          <p:cNvSpPr txBox="1"/>
          <p:nvPr/>
        </p:nvSpPr>
        <p:spPr>
          <a:xfrm>
            <a:off x="5440680" y="5440680"/>
            <a:ext cx="59436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빌드 타입(debug/release), 리소스 병합, 매니페스트 병합 담당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3F8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0A6FD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ANDROID 플랫폼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94944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지원 범위와 앱 설정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4652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UBGitea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1183112" y="644652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0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6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600200"/>
            <a:ext cx="3535680" cy="1783080"/>
          </a:xfrm>
          <a:prstGeom prst="roundRect">
            <a:avLst>
              <a:gd name="adj" fmla="val 7179"/>
            </a:avLst>
          </a:prstGeom>
          <a:solidFill>
            <a:srgbClr val="DCEE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548640" y="1801368"/>
            <a:ext cx="35356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800" b="1" dirty="0">
                <a:solidFill>
                  <a:srgbClr val="0A6FD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28</a:t>
            </a:r>
            <a:endParaRPr lang="en-US" sz="4800" dirty="0"/>
          </a:p>
        </p:txBody>
      </p:sp>
      <p:sp>
        <p:nvSpPr>
          <p:cNvPr id="8" name="Text 6"/>
          <p:cNvSpPr txBox="1"/>
          <p:nvPr/>
        </p:nvSpPr>
        <p:spPr>
          <a:xfrm>
            <a:off x="685800" y="2715768"/>
            <a:ext cx="3261360" cy="5760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50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minSdk</a:t>
            </a:r>
            <a:endParaRPr lang="en-US" sz="1250" dirty="0"/>
          </a:p>
          <a:p>
            <a:pPr algn="ctr" indent="0" marL="0">
              <a:buNone/>
            </a:pPr>
            <a:r>
              <a:rPr lang="en-US" sz="1250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Android 9 (Pie) 이상</a:t>
            </a:r>
            <a:endParaRPr lang="en-US" sz="1250" dirty="0"/>
          </a:p>
        </p:txBody>
      </p:sp>
      <p:sp>
        <p:nvSpPr>
          <p:cNvPr id="9" name="Shape 7"/>
          <p:cNvSpPr/>
          <p:nvPr/>
        </p:nvSpPr>
        <p:spPr>
          <a:xfrm>
            <a:off x="4312920" y="1600200"/>
            <a:ext cx="3535680" cy="1783080"/>
          </a:xfrm>
          <a:prstGeom prst="roundRect">
            <a:avLst>
              <a:gd name="adj" fmla="val 7179"/>
            </a:avLst>
          </a:prstGeom>
          <a:solidFill>
            <a:srgbClr val="DCEE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4312920" y="1801368"/>
            <a:ext cx="35356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800" b="1" dirty="0">
                <a:solidFill>
                  <a:srgbClr val="0A6FD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36</a:t>
            </a:r>
            <a:endParaRPr lang="en-US" sz="4800" dirty="0"/>
          </a:p>
        </p:txBody>
      </p:sp>
      <p:sp>
        <p:nvSpPr>
          <p:cNvPr id="11" name="Text 9"/>
          <p:cNvSpPr txBox="1"/>
          <p:nvPr/>
        </p:nvSpPr>
        <p:spPr>
          <a:xfrm>
            <a:off x="4450080" y="2715768"/>
            <a:ext cx="3261360" cy="5760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50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targetSdk / compileSdk</a:t>
            </a:r>
            <a:endParaRPr lang="en-US" sz="1250" dirty="0"/>
          </a:p>
          <a:p>
            <a:pPr algn="ctr" indent="0" marL="0">
              <a:buNone/>
            </a:pPr>
            <a:r>
              <a:rPr lang="en-US" sz="1250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최신 Android API 대상</a:t>
            </a:r>
            <a:endParaRPr lang="en-US" sz="1250" dirty="0"/>
          </a:p>
        </p:txBody>
      </p:sp>
      <p:sp>
        <p:nvSpPr>
          <p:cNvPr id="12" name="Shape 10"/>
          <p:cNvSpPr/>
          <p:nvPr/>
        </p:nvSpPr>
        <p:spPr>
          <a:xfrm>
            <a:off x="8077200" y="1600200"/>
            <a:ext cx="3535680" cy="1783080"/>
          </a:xfrm>
          <a:prstGeom prst="roundRect">
            <a:avLst>
              <a:gd name="adj" fmla="val 7179"/>
            </a:avLst>
          </a:prstGeom>
          <a:solidFill>
            <a:srgbClr val="DCEE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8077200" y="1801368"/>
            <a:ext cx="35356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800" b="1" dirty="0">
                <a:solidFill>
                  <a:srgbClr val="0A6FD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</a:t>
            </a:r>
            <a:endParaRPr lang="en-US" sz="4800" dirty="0"/>
          </a:p>
        </p:txBody>
      </p:sp>
      <p:sp>
        <p:nvSpPr>
          <p:cNvPr id="14" name="Text 12"/>
          <p:cNvSpPr txBox="1"/>
          <p:nvPr/>
        </p:nvSpPr>
        <p:spPr>
          <a:xfrm>
            <a:off x="8214360" y="2715768"/>
            <a:ext cx="3261360" cy="5760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50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단일 애플리케이션 모듈</a:t>
            </a:r>
            <a:endParaRPr lang="en-US" sz="1250" dirty="0"/>
          </a:p>
          <a:p>
            <a:pPr algn="ctr" indent="0" marL="0">
              <a:buNone/>
            </a:pPr>
            <a:r>
              <a:rPr lang="en-US" sz="1250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app 모듈 하나로 구성</a:t>
            </a:r>
            <a:endParaRPr lang="en-US" sz="1250" dirty="0"/>
          </a:p>
        </p:txBody>
      </p:sp>
      <p:sp>
        <p:nvSpPr>
          <p:cNvPr id="15" name="Shape 13"/>
          <p:cNvSpPr/>
          <p:nvPr/>
        </p:nvSpPr>
        <p:spPr>
          <a:xfrm>
            <a:off x="548640" y="3657600"/>
            <a:ext cx="11064240" cy="566928"/>
          </a:xfrm>
          <a:prstGeom prst="roundRect">
            <a:avLst>
              <a:gd name="adj" fmla="val 22581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777240" y="3657600"/>
            <a:ext cx="32918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applicationId</a:t>
            </a:r>
            <a:endParaRPr lang="en-US" sz="1300" dirty="0"/>
          </a:p>
        </p:txBody>
      </p:sp>
      <p:sp>
        <p:nvSpPr>
          <p:cNvPr id="17" name="Text 15"/>
          <p:cNvSpPr txBox="1"/>
          <p:nvPr/>
        </p:nvSpPr>
        <p:spPr>
          <a:xfrm>
            <a:off x="4160520" y="3657600"/>
            <a:ext cx="72237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4B5D7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com.ubisam.ubgitea</a:t>
            </a:r>
            <a:endParaRPr lang="en-US" sz="1300" dirty="0"/>
          </a:p>
        </p:txBody>
      </p:sp>
      <p:sp>
        <p:nvSpPr>
          <p:cNvPr id="18" name="Shape 16"/>
          <p:cNvSpPr/>
          <p:nvPr/>
        </p:nvSpPr>
        <p:spPr>
          <a:xfrm>
            <a:off x="548640" y="4315968"/>
            <a:ext cx="11064240" cy="566928"/>
          </a:xfrm>
          <a:prstGeom prst="roundRect">
            <a:avLst>
              <a:gd name="adj" fmla="val 22581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777240" y="4315968"/>
            <a:ext cx="32918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versionName / versionCode</a:t>
            </a:r>
            <a:endParaRPr lang="en-US" sz="1300" dirty="0"/>
          </a:p>
        </p:txBody>
      </p:sp>
      <p:sp>
        <p:nvSpPr>
          <p:cNvPr id="20" name="Text 18"/>
          <p:cNvSpPr txBox="1"/>
          <p:nvPr/>
        </p:nvSpPr>
        <p:spPr>
          <a:xfrm>
            <a:off x="4160520" y="4315968"/>
            <a:ext cx="72237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4B5D7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0.1.0 / 1</a:t>
            </a:r>
            <a:endParaRPr lang="en-US" sz="1300" dirty="0"/>
          </a:p>
        </p:txBody>
      </p:sp>
      <p:sp>
        <p:nvSpPr>
          <p:cNvPr id="21" name="Shape 19"/>
          <p:cNvSpPr/>
          <p:nvPr/>
        </p:nvSpPr>
        <p:spPr>
          <a:xfrm>
            <a:off x="548640" y="4974336"/>
            <a:ext cx="11064240" cy="566928"/>
          </a:xfrm>
          <a:prstGeom prst="roundRect">
            <a:avLst>
              <a:gd name="adj" fmla="val 22581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22" name="Text 20"/>
          <p:cNvSpPr txBox="1"/>
          <p:nvPr/>
        </p:nvSpPr>
        <p:spPr>
          <a:xfrm>
            <a:off x="777240" y="4974336"/>
            <a:ext cx="32918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화면 대응</a:t>
            </a:r>
            <a:endParaRPr lang="en-US" sz="1300" dirty="0"/>
          </a:p>
        </p:txBody>
      </p:sp>
      <p:sp>
        <p:nvSpPr>
          <p:cNvPr id="23" name="Text 21"/>
          <p:cNvSpPr txBox="1"/>
          <p:nvPr/>
        </p:nvSpPr>
        <p:spPr>
          <a:xfrm>
            <a:off x="4160520" y="4974336"/>
            <a:ext cx="72237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폰 세로 · 폰 가로 · 폴더블 펼침 (폭 600dp부터 2단 구성)</a:t>
            </a:r>
            <a:endParaRPr lang="en-US" sz="1300" dirty="0"/>
          </a:p>
        </p:txBody>
      </p:sp>
      <p:sp>
        <p:nvSpPr>
          <p:cNvPr id="24" name="Shape 22"/>
          <p:cNvSpPr/>
          <p:nvPr/>
        </p:nvSpPr>
        <p:spPr>
          <a:xfrm>
            <a:off x="548640" y="5632704"/>
            <a:ext cx="11064240" cy="566928"/>
          </a:xfrm>
          <a:prstGeom prst="roundRect">
            <a:avLst>
              <a:gd name="adj" fmla="val 22581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25" name="Text 23"/>
          <p:cNvSpPr txBox="1"/>
          <p:nvPr/>
        </p:nvSpPr>
        <p:spPr>
          <a:xfrm>
            <a:off x="777240" y="5632704"/>
            <a:ext cx="32918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R8 / ProGuard</a:t>
            </a:r>
            <a:endParaRPr lang="en-US" sz="1300" dirty="0"/>
          </a:p>
        </p:txBody>
      </p:sp>
      <p:sp>
        <p:nvSpPr>
          <p:cNvPr id="26" name="Text 24"/>
          <p:cNvSpPr txBox="1"/>
          <p:nvPr/>
        </p:nvSpPr>
        <p:spPr>
          <a:xfrm>
            <a:off x="4160520" y="5632704"/>
            <a:ext cx="72237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현재 비활성화. Gson 리플렉션과의 상호작용을 검증한 뒤 결정할 예정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3F8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0A6FD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UI 레이어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94944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Jetpack Compose + Material 3, 하늘색 테마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4652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UBGitea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1183112" y="644652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0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7</a:t>
            </a:r>
            <a:endParaRPr lang="en-US" sz="10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1508760"/>
            <a:ext cx="110642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4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UbiSam 로고의 파랑을 브랜드 색으로 씁니다. 다만 그 파랑 위의 흰 글씨는 대비가 부족해서, 글씨가 올라가는 버튼과 링크에는 한 단계 진한 파랑을 씁니다. 상태 색은 파랑과 분리해 Git 관례를 따릅니다.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548640" y="2560320"/>
            <a:ext cx="2628900" cy="1600200"/>
          </a:xfrm>
          <a:prstGeom prst="roundRect">
            <a:avLst>
              <a:gd name="adj" fmla="val 8000"/>
            </a:avLst>
          </a:prstGeom>
          <a:solidFill>
            <a:srgbClr val="2F98F9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749808" y="2724912"/>
            <a:ext cx="22402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Brand</a:t>
            </a:r>
            <a:endParaRPr lang="en-US" sz="1400" dirty="0"/>
          </a:p>
        </p:txBody>
      </p:sp>
      <p:sp>
        <p:nvSpPr>
          <p:cNvPr id="9" name="Text 7"/>
          <p:cNvSpPr txBox="1"/>
          <p:nvPr/>
        </p:nvSpPr>
        <p:spPr>
          <a:xfrm>
            <a:off x="749808" y="3063240"/>
            <a:ext cx="22402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0E1B2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#2F98F9</a:t>
            </a:r>
            <a:endParaRPr lang="en-US" sz="1300" dirty="0"/>
          </a:p>
        </p:txBody>
      </p:sp>
      <p:sp>
        <p:nvSpPr>
          <p:cNvPr id="10" name="Text 8"/>
          <p:cNvSpPr txBox="1"/>
          <p:nvPr/>
        </p:nvSpPr>
        <p:spPr>
          <a:xfrm>
            <a:off x="749808" y="3520440"/>
            <a:ext cx="22402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로고, 아이콘, 활동 막대</a:t>
            </a:r>
            <a:endParaRPr lang="en-US" sz="1150" dirty="0"/>
          </a:p>
        </p:txBody>
      </p:sp>
      <p:sp>
        <p:nvSpPr>
          <p:cNvPr id="11" name="Shape 9"/>
          <p:cNvSpPr/>
          <p:nvPr/>
        </p:nvSpPr>
        <p:spPr>
          <a:xfrm>
            <a:off x="3360420" y="2560320"/>
            <a:ext cx="2628900" cy="1600200"/>
          </a:xfrm>
          <a:prstGeom prst="roundRect">
            <a:avLst>
              <a:gd name="adj" fmla="val 8000"/>
            </a:avLst>
          </a:prstGeom>
          <a:solidFill>
            <a:srgbClr val="0A6FD8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3561588" y="2724912"/>
            <a:ext cx="22402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Primary</a:t>
            </a:r>
            <a:endParaRPr lang="en-US" sz="1400" dirty="0"/>
          </a:p>
        </p:txBody>
      </p:sp>
      <p:sp>
        <p:nvSpPr>
          <p:cNvPr id="13" name="Text 11"/>
          <p:cNvSpPr txBox="1"/>
          <p:nvPr/>
        </p:nvSpPr>
        <p:spPr>
          <a:xfrm>
            <a:off x="3561588" y="3063240"/>
            <a:ext cx="22402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#0A6FD8</a:t>
            </a:r>
            <a:endParaRPr lang="en-US" sz="1300" dirty="0"/>
          </a:p>
        </p:txBody>
      </p:sp>
      <p:sp>
        <p:nvSpPr>
          <p:cNvPr id="14" name="Text 12"/>
          <p:cNvSpPr txBox="1"/>
          <p:nvPr/>
        </p:nvSpPr>
        <p:spPr>
          <a:xfrm>
            <a:off x="3561588" y="3520440"/>
            <a:ext cx="22402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버튼, 링크, 선택 표시</a:t>
            </a:r>
            <a:endParaRPr lang="en-US" sz="1150" dirty="0"/>
          </a:p>
        </p:txBody>
      </p:sp>
      <p:sp>
        <p:nvSpPr>
          <p:cNvPr id="15" name="Shape 13"/>
          <p:cNvSpPr/>
          <p:nvPr/>
        </p:nvSpPr>
        <p:spPr>
          <a:xfrm>
            <a:off x="6172200" y="2560320"/>
            <a:ext cx="2628900" cy="1600200"/>
          </a:xfrm>
          <a:prstGeom prst="roundRect">
            <a:avLst>
              <a:gd name="adj" fmla="val 8000"/>
            </a:avLst>
          </a:prstGeom>
          <a:solidFill>
            <a:srgbClr val="DCEE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6373368" y="2724912"/>
            <a:ext cx="22402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Primary Container</a:t>
            </a:r>
            <a:endParaRPr lang="en-US" sz="1400" dirty="0"/>
          </a:p>
        </p:txBody>
      </p:sp>
      <p:sp>
        <p:nvSpPr>
          <p:cNvPr id="17" name="Text 15"/>
          <p:cNvSpPr txBox="1"/>
          <p:nvPr/>
        </p:nvSpPr>
        <p:spPr>
          <a:xfrm>
            <a:off x="6373368" y="3063240"/>
            <a:ext cx="22402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07509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#DCEEFF</a:t>
            </a:r>
            <a:endParaRPr lang="en-US" sz="1300" dirty="0"/>
          </a:p>
        </p:txBody>
      </p:sp>
      <p:sp>
        <p:nvSpPr>
          <p:cNvPr id="18" name="Text 16"/>
          <p:cNvSpPr txBox="1"/>
          <p:nvPr/>
        </p:nvSpPr>
        <p:spPr>
          <a:xfrm>
            <a:off x="6373368" y="3520440"/>
            <a:ext cx="22402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요약 타일, 선택된 탭</a:t>
            </a:r>
            <a:endParaRPr lang="en-US" sz="1150" dirty="0"/>
          </a:p>
        </p:txBody>
      </p:sp>
      <p:sp>
        <p:nvSpPr>
          <p:cNvPr id="19" name="Shape 17"/>
          <p:cNvSpPr/>
          <p:nvPr/>
        </p:nvSpPr>
        <p:spPr>
          <a:xfrm>
            <a:off x="8983980" y="2560320"/>
            <a:ext cx="2628900" cy="1600200"/>
          </a:xfrm>
          <a:prstGeom prst="roundRect">
            <a:avLst>
              <a:gd name="adj" fmla="val 8000"/>
            </a:avLst>
          </a:prstGeom>
          <a:solidFill>
            <a:srgbClr val="F3F8FE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9185148" y="2724912"/>
            <a:ext cx="22402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Background</a:t>
            </a:r>
            <a:endParaRPr lang="en-US" sz="1400" dirty="0"/>
          </a:p>
        </p:txBody>
      </p:sp>
      <p:sp>
        <p:nvSpPr>
          <p:cNvPr id="21" name="Text 19"/>
          <p:cNvSpPr txBox="1"/>
          <p:nvPr/>
        </p:nvSpPr>
        <p:spPr>
          <a:xfrm>
            <a:off x="9185148" y="3063240"/>
            <a:ext cx="22402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0E1B2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#F3F8FE</a:t>
            </a:r>
            <a:endParaRPr lang="en-US" sz="1300" dirty="0"/>
          </a:p>
        </p:txBody>
      </p:sp>
      <p:sp>
        <p:nvSpPr>
          <p:cNvPr id="22" name="Text 20"/>
          <p:cNvSpPr txBox="1"/>
          <p:nvPr/>
        </p:nvSpPr>
        <p:spPr>
          <a:xfrm>
            <a:off x="9185148" y="3520440"/>
            <a:ext cx="22402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페이지 바탕 (카드는 흰색)</a:t>
            </a:r>
            <a:endParaRPr lang="en-US" sz="1150" dirty="0"/>
          </a:p>
        </p:txBody>
      </p:sp>
      <p:sp>
        <p:nvSpPr>
          <p:cNvPr id="23" name="Text 21"/>
          <p:cNvSpPr txBox="1"/>
          <p:nvPr/>
        </p:nvSpPr>
        <p:spPr>
          <a:xfrm>
            <a:off x="548640" y="4434840"/>
            <a:ext cx="3657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상태 색</a:t>
            </a:r>
            <a:endParaRPr lang="en-US" sz="1400" dirty="0"/>
          </a:p>
        </p:txBody>
      </p:sp>
      <p:sp>
        <p:nvSpPr>
          <p:cNvPr id="24" name="Shape 22"/>
          <p:cNvSpPr/>
          <p:nvPr/>
        </p:nvSpPr>
        <p:spPr>
          <a:xfrm>
            <a:off x="548640" y="4846320"/>
            <a:ext cx="1828800" cy="457200"/>
          </a:xfrm>
          <a:prstGeom prst="roundRect">
            <a:avLst>
              <a:gd name="adj" fmla="val 50000"/>
            </a:avLst>
          </a:prstGeom>
          <a:solidFill>
            <a:srgbClr val="DDF4E4"/>
          </a:solidFill>
          <a:ln w="12700">
            <a:solidFill>
              <a:srgbClr val="DDF4E4"/>
            </a:solidFill>
            <a:prstDash val="solid"/>
          </a:ln>
        </p:spPr>
      </p:sp>
      <p:sp>
        <p:nvSpPr>
          <p:cNvPr id="25" name="Text 23"/>
          <p:cNvSpPr txBox="1"/>
          <p:nvPr/>
        </p:nvSpPr>
        <p:spPr>
          <a:xfrm>
            <a:off x="548640" y="4846320"/>
            <a:ext cx="1828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A7F3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열림 · 추가</a:t>
            </a:r>
            <a:endParaRPr lang="en-US" sz="1200" dirty="0"/>
          </a:p>
        </p:txBody>
      </p:sp>
      <p:sp>
        <p:nvSpPr>
          <p:cNvPr id="26" name="Shape 24"/>
          <p:cNvSpPr/>
          <p:nvPr/>
        </p:nvSpPr>
        <p:spPr>
          <a:xfrm>
            <a:off x="2560320" y="4846320"/>
            <a:ext cx="1828800" cy="457200"/>
          </a:xfrm>
          <a:prstGeom prst="roundRect">
            <a:avLst>
              <a:gd name="adj" fmla="val 50000"/>
            </a:avLst>
          </a:prstGeom>
          <a:solidFill>
            <a:srgbClr val="EEE5FC"/>
          </a:solidFill>
          <a:ln w="12700">
            <a:solidFill>
              <a:srgbClr val="EEE5FC"/>
            </a:solidFill>
            <a:prstDash val="solid"/>
          </a:ln>
        </p:spPr>
      </p:sp>
      <p:sp>
        <p:nvSpPr>
          <p:cNvPr id="27" name="Text 25"/>
          <p:cNvSpPr txBox="1"/>
          <p:nvPr/>
        </p:nvSpPr>
        <p:spPr>
          <a:xfrm>
            <a:off x="2560320" y="4846320"/>
            <a:ext cx="1828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7A3FD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병합됨</a:t>
            </a:r>
            <a:endParaRPr lang="en-US" sz="1200" dirty="0"/>
          </a:p>
        </p:txBody>
      </p:sp>
      <p:sp>
        <p:nvSpPr>
          <p:cNvPr id="28" name="Shape 26"/>
          <p:cNvSpPr/>
          <p:nvPr/>
        </p:nvSpPr>
        <p:spPr>
          <a:xfrm>
            <a:off x="4572000" y="4846320"/>
            <a:ext cx="1828800" cy="457200"/>
          </a:xfrm>
          <a:prstGeom prst="roundRect">
            <a:avLst>
              <a:gd name="adj" fmla="val 50000"/>
            </a:avLst>
          </a:prstGeom>
          <a:solidFill>
            <a:srgbClr val="FDE4E6"/>
          </a:solidFill>
          <a:ln w="12700">
            <a:solidFill>
              <a:srgbClr val="FDE4E6"/>
            </a:solidFill>
            <a:prstDash val="solid"/>
          </a:ln>
        </p:spPr>
      </p:sp>
      <p:sp>
        <p:nvSpPr>
          <p:cNvPr id="29" name="Text 27"/>
          <p:cNvSpPr txBox="1"/>
          <p:nvPr/>
        </p:nvSpPr>
        <p:spPr>
          <a:xfrm>
            <a:off x="4572000" y="4846320"/>
            <a:ext cx="1828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C6253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닫힘 · 삭제</a:t>
            </a:r>
            <a:endParaRPr lang="en-US" sz="1200" dirty="0"/>
          </a:p>
        </p:txBody>
      </p:sp>
      <p:sp>
        <p:nvSpPr>
          <p:cNvPr id="30" name="Shape 28"/>
          <p:cNvSpPr/>
          <p:nvPr/>
        </p:nvSpPr>
        <p:spPr>
          <a:xfrm>
            <a:off x="6583680" y="4846320"/>
            <a:ext cx="1828800" cy="457200"/>
          </a:xfrm>
          <a:prstGeom prst="roundRect">
            <a:avLst>
              <a:gd name="adj" fmla="val 50000"/>
            </a:avLst>
          </a:prstGeom>
          <a:solidFill>
            <a:srgbClr val="FDEBD3"/>
          </a:solidFill>
          <a:ln w="12700">
            <a:solidFill>
              <a:srgbClr val="FDEBD3"/>
            </a:solidFill>
            <a:prstDash val="solid"/>
          </a:ln>
        </p:spPr>
      </p:sp>
      <p:sp>
        <p:nvSpPr>
          <p:cNvPr id="31" name="Text 29"/>
          <p:cNvSpPr txBox="1"/>
          <p:nvPr/>
        </p:nvSpPr>
        <p:spPr>
          <a:xfrm>
            <a:off x="6583680" y="4846320"/>
            <a:ext cx="1828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B45309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주의</a:t>
            </a:r>
            <a:endParaRPr lang="en-US" sz="1200" dirty="0"/>
          </a:p>
        </p:txBody>
      </p:sp>
      <p:sp>
        <p:nvSpPr>
          <p:cNvPr id="32" name="Text 30"/>
          <p:cNvSpPr txBox="1"/>
          <p:nvPr/>
        </p:nvSpPr>
        <p:spPr>
          <a:xfrm>
            <a:off x="548640" y="5532120"/>
            <a:ext cx="110642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색만으로 구분하지 않습니다. 모든 상태에는 글자 라벨이, 변경 내용에는 + / − 기호가 함께 붙습니다. 다크 모드도 같은 구성의 팔레트를 따로 갖습니다.</a:t>
            </a:r>
            <a:endParaRPr lang="en-US" sz="12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3F8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0A6FD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화면 구조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94944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하단 탭 4개, 펼치면 왼쪽 세로 메뉴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4652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UBGitea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1183112" y="644652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0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8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822960" y="1645920"/>
            <a:ext cx="2377440" cy="4480560"/>
          </a:xfrm>
          <a:prstGeom prst="roundRect">
            <a:avLst>
              <a:gd name="adj" fmla="val 5385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822960" y="6172200"/>
            <a:ext cx="2377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폰 (세로)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1005840" y="1828800"/>
            <a:ext cx="2011680" cy="3429000"/>
          </a:xfrm>
          <a:prstGeom prst="roundRect">
            <a:avLst>
              <a:gd name="adj" fmla="val 4545"/>
            </a:avLst>
          </a:prstGeom>
          <a:solidFill>
            <a:srgbClr val="F3F8FE"/>
          </a:solidFill>
          <a:ln w="6350">
            <a:solidFill>
              <a:srgbClr val="D9E6F5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1005840" y="1828800"/>
            <a:ext cx="2011680" cy="34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화면 내용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1033272" y="5394960"/>
            <a:ext cx="448056" cy="566928"/>
          </a:xfrm>
          <a:prstGeom prst="roundRect">
            <a:avLst>
              <a:gd name="adj" fmla="val 20408"/>
            </a:avLst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1005840" y="5394960"/>
            <a:ext cx="5029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홈</a:t>
            </a:r>
            <a:endParaRPr lang="en-US" sz="950" dirty="0"/>
          </a:p>
        </p:txBody>
      </p:sp>
      <p:sp>
        <p:nvSpPr>
          <p:cNvPr id="12" name="Text 10"/>
          <p:cNvSpPr txBox="1"/>
          <p:nvPr/>
        </p:nvSpPr>
        <p:spPr>
          <a:xfrm>
            <a:off x="1508760" y="5394960"/>
            <a:ext cx="5029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저장소</a:t>
            </a:r>
            <a:endParaRPr lang="en-US" sz="950" dirty="0"/>
          </a:p>
        </p:txBody>
      </p:sp>
      <p:sp>
        <p:nvSpPr>
          <p:cNvPr id="13" name="Text 11"/>
          <p:cNvSpPr txBox="1"/>
          <p:nvPr/>
        </p:nvSpPr>
        <p:spPr>
          <a:xfrm>
            <a:off x="2011680" y="5394960"/>
            <a:ext cx="5029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작업</a:t>
            </a:r>
            <a:endParaRPr lang="en-US" sz="950" dirty="0"/>
          </a:p>
        </p:txBody>
      </p:sp>
      <p:sp>
        <p:nvSpPr>
          <p:cNvPr id="14" name="Text 12"/>
          <p:cNvSpPr txBox="1"/>
          <p:nvPr/>
        </p:nvSpPr>
        <p:spPr>
          <a:xfrm>
            <a:off x="2514600" y="5394960"/>
            <a:ext cx="5029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알림</a:t>
            </a:r>
            <a:endParaRPr lang="en-US" sz="950" dirty="0"/>
          </a:p>
        </p:txBody>
      </p:sp>
      <p:sp>
        <p:nvSpPr>
          <p:cNvPr id="15" name="Shape 13"/>
          <p:cNvSpPr/>
          <p:nvPr/>
        </p:nvSpPr>
        <p:spPr>
          <a:xfrm>
            <a:off x="3657600" y="1645920"/>
            <a:ext cx="4206240" cy="4480560"/>
          </a:xfrm>
          <a:prstGeom prst="roundRect">
            <a:avLst>
              <a:gd name="adj" fmla="val 3043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3657600" y="6172200"/>
            <a:ext cx="4206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폴더블 펼침 · 폰 가로 (폭 600dp 이상)</a:t>
            </a:r>
            <a:endParaRPr lang="en-US" sz="1100" dirty="0"/>
          </a:p>
        </p:txBody>
      </p:sp>
      <p:sp>
        <p:nvSpPr>
          <p:cNvPr id="17" name="Shape 15"/>
          <p:cNvSpPr/>
          <p:nvPr/>
        </p:nvSpPr>
        <p:spPr>
          <a:xfrm>
            <a:off x="3840480" y="1920240"/>
            <a:ext cx="685800" cy="548640"/>
          </a:xfrm>
          <a:prstGeom prst="roundRect">
            <a:avLst>
              <a:gd name="adj" fmla="val 16667"/>
            </a:avLst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3840480" y="1920240"/>
            <a:ext cx="685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홈</a:t>
            </a:r>
            <a:endParaRPr lang="en-US" sz="950" dirty="0"/>
          </a:p>
        </p:txBody>
      </p:sp>
      <p:sp>
        <p:nvSpPr>
          <p:cNvPr id="19" name="Text 17"/>
          <p:cNvSpPr txBox="1"/>
          <p:nvPr/>
        </p:nvSpPr>
        <p:spPr>
          <a:xfrm>
            <a:off x="3840480" y="2606040"/>
            <a:ext cx="685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저장소</a:t>
            </a:r>
            <a:endParaRPr lang="en-US" sz="950" dirty="0"/>
          </a:p>
        </p:txBody>
      </p:sp>
      <p:sp>
        <p:nvSpPr>
          <p:cNvPr id="20" name="Text 18"/>
          <p:cNvSpPr txBox="1"/>
          <p:nvPr/>
        </p:nvSpPr>
        <p:spPr>
          <a:xfrm>
            <a:off x="3840480" y="3291840"/>
            <a:ext cx="685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작업</a:t>
            </a:r>
            <a:endParaRPr lang="en-US" sz="950" dirty="0"/>
          </a:p>
        </p:txBody>
      </p:sp>
      <p:sp>
        <p:nvSpPr>
          <p:cNvPr id="21" name="Text 19"/>
          <p:cNvSpPr txBox="1"/>
          <p:nvPr/>
        </p:nvSpPr>
        <p:spPr>
          <a:xfrm>
            <a:off x="3840480" y="3977640"/>
            <a:ext cx="685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알림</a:t>
            </a:r>
            <a:endParaRPr lang="en-US" sz="950" dirty="0"/>
          </a:p>
        </p:txBody>
      </p:sp>
      <p:sp>
        <p:nvSpPr>
          <p:cNvPr id="22" name="Shape 20"/>
          <p:cNvSpPr/>
          <p:nvPr/>
        </p:nvSpPr>
        <p:spPr>
          <a:xfrm>
            <a:off x="4663440" y="1828800"/>
            <a:ext cx="1463040" cy="4114800"/>
          </a:xfrm>
          <a:prstGeom prst="roundRect">
            <a:avLst>
              <a:gd name="adj" fmla="val 6250"/>
            </a:avLst>
          </a:prstGeom>
          <a:solidFill>
            <a:srgbClr val="F3F8FE"/>
          </a:solidFill>
          <a:ln w="6350">
            <a:solidFill>
              <a:srgbClr val="D9E6F5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6217920" y="1828800"/>
            <a:ext cx="1463040" cy="4114800"/>
          </a:xfrm>
          <a:prstGeom prst="roundRect">
            <a:avLst>
              <a:gd name="adj" fmla="val 6250"/>
            </a:avLst>
          </a:prstGeom>
          <a:solidFill>
            <a:srgbClr val="F3F8FE"/>
          </a:solidFill>
          <a:ln w="6350">
            <a:solidFill>
              <a:srgbClr val="D9E6F5"/>
            </a:solidFill>
            <a:prstDash val="solid"/>
          </a:ln>
        </p:spPr>
      </p:sp>
      <p:sp>
        <p:nvSpPr>
          <p:cNvPr id="24" name="Text 22"/>
          <p:cNvSpPr txBox="1"/>
          <p:nvPr/>
        </p:nvSpPr>
        <p:spPr>
          <a:xfrm>
            <a:off x="4663440" y="1828800"/>
            <a:ext cx="1463040" cy="411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요약</a:t>
            </a:r>
            <a:endParaRPr lang="en-US" sz="1200" dirty="0"/>
          </a:p>
        </p:txBody>
      </p:sp>
      <p:sp>
        <p:nvSpPr>
          <p:cNvPr id="25" name="Text 23"/>
          <p:cNvSpPr txBox="1"/>
          <p:nvPr/>
        </p:nvSpPr>
        <p:spPr>
          <a:xfrm>
            <a:off x="6217920" y="1828800"/>
            <a:ext cx="1463040" cy="411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타임라인</a:t>
            </a:r>
            <a:endParaRPr lang="en-US" sz="1200" dirty="0"/>
          </a:p>
        </p:txBody>
      </p:sp>
      <p:sp>
        <p:nvSpPr>
          <p:cNvPr id="26" name="Text 24"/>
          <p:cNvSpPr txBox="1"/>
          <p:nvPr/>
        </p:nvSpPr>
        <p:spPr>
          <a:xfrm>
            <a:off x="8229600" y="1645920"/>
            <a:ext cx="3383280" cy="4480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탭은 언제나 스택의 맨 아래</a:t>
            </a:r>
            <a:endParaRPr lang="en-US" sz="1250" dirty="0"/>
          </a:p>
          <a:p>
            <a:pPr indent="0" marL="0">
              <a:buNone/>
            </a:pPr>
            <a:r>
              <a:rPr lang="en-US" sz="12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다른 탭을 고르면 화면 스택 전체가 그 탭으로 바뀝니다.</a:t>
            </a:r>
            <a:endParaRPr lang="en-US" sz="1250" dirty="0"/>
          </a:p>
          <a:p>
            <a:pPr indent="0" marL="0">
              <a:buNone/>
            </a:pPr>
            <a:r>
              <a:rPr lang="en-US" sz="1250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</a:t>
            </a:r>
            <a:endParaRPr lang="en-US" sz="1250" dirty="0"/>
          </a:p>
          <a:p>
            <a:pPr indent="0" marL="0">
              <a:buNone/>
            </a:pPr>
            <a:r>
              <a:rPr lang="en-US" sz="125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하위 화면에는 뒤로 가기 버튼</a:t>
            </a:r>
            <a:endParaRPr lang="en-US" sz="1250" dirty="0"/>
          </a:p>
          <a:p>
            <a:pPr indent="0" marL="0">
              <a:buNone/>
            </a:pPr>
            <a:r>
              <a:rPr lang="en-US" sz="12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이전에는 시스템 뒤로 가기 제스처뿐이었습니다. 제목과 현재 위치도 함께 표시합니다.</a:t>
            </a:r>
            <a:endParaRPr lang="en-US" sz="1250" dirty="0"/>
          </a:p>
          <a:p>
            <a:pPr indent="0" marL="0">
              <a:buNone/>
            </a:pPr>
            <a:r>
              <a:rPr lang="en-US" sz="1250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</a:t>
            </a:r>
            <a:endParaRPr lang="en-US" sz="1250" dirty="0"/>
          </a:p>
          <a:p>
            <a:pPr indent="0" marL="0">
              <a:buNone/>
            </a:pPr>
            <a:r>
              <a:rPr lang="en-US" sz="125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읽을 때는 메뉴가 비켜남</a:t>
            </a:r>
            <a:endParaRPr lang="en-US" sz="1250" dirty="0"/>
          </a:p>
          <a:p>
            <a:pPr indent="0" marL="0">
              <a:buNone/>
            </a:pPr>
            <a:r>
              <a:rPr lang="en-US" sz="12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코드와 변경 내용은 전체 화면으로 열리고, 탭 대신 읽기 도구가 놓입니다.</a:t>
            </a:r>
            <a:endParaRPr lang="en-US" sz="1250" dirty="0"/>
          </a:p>
          <a:p>
            <a:pPr indent="0" marL="0">
              <a:buNone/>
            </a:pPr>
            <a:r>
              <a:rPr lang="en-US" sz="1250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</a:t>
            </a:r>
            <a:endParaRPr lang="en-US" sz="1250" dirty="0"/>
          </a:p>
          <a:p>
            <a:pPr indent="0" marL="0">
              <a:buNone/>
            </a:pPr>
            <a:r>
              <a:rPr lang="en-US" sz="125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설정과 로그아웃</a:t>
            </a:r>
            <a:endParaRPr lang="en-US" sz="1250" dirty="0"/>
          </a:p>
          <a:p>
            <a:pPr indent="0" marL="0">
              <a:buNone/>
            </a:pPr>
            <a:r>
              <a:rPr lang="en-US" sz="12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각 탭 오른쪽 위의 프로필 메뉴로 옮겼습니다.</a:t>
            </a:r>
            <a:endParaRPr lang="en-US" sz="12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3F8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0A6FD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홈 화면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94944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팀 활동을 30초 안에 파악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4652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UBGitea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1183112" y="644652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0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9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600200"/>
            <a:ext cx="5417820" cy="16002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77240" y="1828800"/>
            <a:ext cx="457200" cy="457200"/>
          </a:xfrm>
          <a:prstGeom prst="ellipse">
            <a:avLst/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777240" y="18288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A</a:t>
            </a:r>
            <a:endParaRPr lang="en-US" sz="1300" dirty="0"/>
          </a:p>
        </p:txBody>
      </p:sp>
      <p:sp>
        <p:nvSpPr>
          <p:cNvPr id="9" name="Text 7"/>
          <p:cNvSpPr txBox="1"/>
          <p:nvPr/>
        </p:nvSpPr>
        <p:spPr>
          <a:xfrm>
            <a:off x="1371600" y="1828800"/>
            <a:ext cx="44119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오늘의 요약</a:t>
            </a:r>
            <a:endParaRPr lang="en-US" sz="1600" dirty="0"/>
          </a:p>
        </p:txBody>
      </p:sp>
      <p:sp>
        <p:nvSpPr>
          <p:cNvPr id="10" name="Text 8"/>
          <p:cNvSpPr txBox="1"/>
          <p:nvPr/>
        </p:nvSpPr>
        <p:spPr>
          <a:xfrm>
            <a:off x="777240" y="2423160"/>
            <a:ext cx="49606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오늘 Push, 열린 PR, 새 이슈. 누르면 타임라인이 오늘의 해당 활동만 보여줍니다.</a:t>
            </a:r>
            <a:endParaRPr lang="en-US" sz="1250" dirty="0"/>
          </a:p>
        </p:txBody>
      </p:sp>
      <p:sp>
        <p:nvSpPr>
          <p:cNvPr id="11" name="Shape 9"/>
          <p:cNvSpPr/>
          <p:nvPr/>
        </p:nvSpPr>
        <p:spPr>
          <a:xfrm>
            <a:off x="6195060" y="1600200"/>
            <a:ext cx="5417820" cy="16002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6423660" y="1828800"/>
            <a:ext cx="457200" cy="457200"/>
          </a:xfrm>
          <a:prstGeom prst="ellipse">
            <a:avLst/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6423660" y="18288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B</a:t>
            </a:r>
            <a:endParaRPr lang="en-US" sz="1300" dirty="0"/>
          </a:p>
        </p:txBody>
      </p:sp>
      <p:sp>
        <p:nvSpPr>
          <p:cNvPr id="14" name="Text 12"/>
          <p:cNvSpPr txBox="1"/>
          <p:nvPr/>
        </p:nvSpPr>
        <p:spPr>
          <a:xfrm>
            <a:off x="7018020" y="1828800"/>
            <a:ext cx="44119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내 확인 필요</a:t>
            </a:r>
            <a:endParaRPr lang="en-US" sz="1600" dirty="0"/>
          </a:p>
        </p:txBody>
      </p:sp>
      <p:sp>
        <p:nvSpPr>
          <p:cNvPr id="15" name="Text 13"/>
          <p:cNvSpPr txBox="1"/>
          <p:nvPr/>
        </p:nvSpPr>
        <p:spPr>
          <a:xfrm>
            <a:off x="6423660" y="2423160"/>
            <a:ext cx="49606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리뷰 요청받은 PR과 나에게 할당된 이슈 수. 누르면 작업 탭이 그 조건으로 열립니다.</a:t>
            </a:r>
            <a:endParaRPr lang="en-US" sz="1250" dirty="0"/>
          </a:p>
        </p:txBody>
      </p:sp>
      <p:sp>
        <p:nvSpPr>
          <p:cNvPr id="16" name="Shape 14"/>
          <p:cNvSpPr/>
          <p:nvPr/>
        </p:nvSpPr>
        <p:spPr>
          <a:xfrm>
            <a:off x="548640" y="3429000"/>
            <a:ext cx="5417820" cy="16002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777240" y="3657600"/>
            <a:ext cx="457200" cy="457200"/>
          </a:xfrm>
          <a:prstGeom prst="ellipse">
            <a:avLst/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777240" y="36576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C</a:t>
            </a:r>
            <a:endParaRPr lang="en-US" sz="1300" dirty="0"/>
          </a:p>
        </p:txBody>
      </p:sp>
      <p:sp>
        <p:nvSpPr>
          <p:cNvPr id="19" name="Text 17"/>
          <p:cNvSpPr txBox="1"/>
          <p:nvPr/>
        </p:nvSpPr>
        <p:spPr>
          <a:xfrm>
            <a:off x="1371600" y="3657600"/>
            <a:ext cx="44119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보는 범위</a:t>
            </a:r>
            <a:endParaRPr lang="en-US" sz="1600" dirty="0"/>
          </a:p>
        </p:txBody>
      </p:sp>
      <p:sp>
        <p:nvSpPr>
          <p:cNvPr id="20" name="Text 18"/>
          <p:cNvSpPr txBox="1"/>
          <p:nvPr/>
        </p:nvSpPr>
        <p:spPr>
          <a:xfrm>
            <a:off x="777240" y="4251960"/>
            <a:ext cx="49606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내 피드, 즐겨찾기한 저장소만, 조직별. 마지막 선택을 기억합니다. 활동 중인 저장소는 7일 활동량 막대와 함께 표시.</a:t>
            </a:r>
            <a:endParaRPr lang="en-US" sz="1250" dirty="0"/>
          </a:p>
        </p:txBody>
      </p:sp>
      <p:sp>
        <p:nvSpPr>
          <p:cNvPr id="21" name="Shape 19"/>
          <p:cNvSpPr/>
          <p:nvPr/>
        </p:nvSpPr>
        <p:spPr>
          <a:xfrm>
            <a:off x="6195060" y="3429000"/>
            <a:ext cx="5417820" cy="16002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6423660" y="3657600"/>
            <a:ext cx="457200" cy="457200"/>
          </a:xfrm>
          <a:prstGeom prst="ellipse">
            <a:avLst/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6423660" y="36576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D</a:t>
            </a:r>
            <a:endParaRPr lang="en-US" sz="1300" dirty="0"/>
          </a:p>
        </p:txBody>
      </p:sp>
      <p:sp>
        <p:nvSpPr>
          <p:cNvPr id="24" name="Text 22"/>
          <p:cNvSpPr txBox="1"/>
          <p:nvPr/>
        </p:nvSpPr>
        <p:spPr>
          <a:xfrm>
            <a:off x="7018020" y="3657600"/>
            <a:ext cx="44119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타임라인</a:t>
            </a:r>
            <a:endParaRPr lang="en-US" sz="1600" dirty="0"/>
          </a:p>
        </p:txBody>
      </p:sp>
      <p:sp>
        <p:nvSpPr>
          <p:cNvPr id="25" name="Text 23"/>
          <p:cNvSpPr txBox="1"/>
          <p:nvPr/>
        </p:nvSpPr>
        <p:spPr>
          <a:xfrm>
            <a:off x="6423660" y="4251960"/>
            <a:ext cx="49606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Push, PR 열림·병합·승인·변경 요청, 이슈, 댓글 등. 전체 / Push / PR / 이슈로 거릅니다.</a:t>
            </a:r>
            <a:endParaRPr lang="en-US" sz="1250" dirty="0"/>
          </a:p>
        </p:txBody>
      </p:sp>
      <p:sp>
        <p:nvSpPr>
          <p:cNvPr id="26" name="Shape 24"/>
          <p:cNvSpPr/>
          <p:nvPr/>
        </p:nvSpPr>
        <p:spPr>
          <a:xfrm>
            <a:off x="548640" y="5349240"/>
            <a:ext cx="11064240" cy="914400"/>
          </a:xfrm>
          <a:prstGeom prst="roundRect">
            <a:avLst>
              <a:gd name="adj" fmla="val 14000"/>
            </a:avLst>
          </a:prstGeom>
          <a:solidFill>
            <a:srgbClr val="DCEE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27" name="Text 25"/>
          <p:cNvSpPr txBox="1"/>
          <p:nvPr/>
        </p:nvSpPr>
        <p:spPr>
          <a:xfrm>
            <a:off x="777240" y="5440680"/>
            <a:ext cx="1828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데이터 출처</a:t>
            </a:r>
            <a:endParaRPr lang="en-US" sz="1300" dirty="0"/>
          </a:p>
        </p:txBody>
      </p:sp>
      <p:sp>
        <p:nvSpPr>
          <p:cNvPr id="28" name="Text 26"/>
          <p:cNvSpPr txBox="1"/>
          <p:nvPr/>
        </p:nvSpPr>
        <p:spPr>
          <a:xfrm>
            <a:off x="2606040" y="5440680"/>
            <a:ext cx="8778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Gitea 활동 피드(/users/{name}/activities/feeds, /orgs/{org}/activities/feeds)와 이슈 통합 검색(/repos/issues/search). 기존 읽기 권한으로 조회되어 다시 로그인할 필요가 없습니다. 숫자 하나를 못 불러와도 타임라인은 그대로 보입니다.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3F8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0A6FD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코드 뷰어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94944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폰에서 코드를 읽는 방법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4652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UBGitea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1183112" y="644652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0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10</a:t>
            </a:r>
            <a:endParaRPr lang="en-US" sz="10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1508760"/>
            <a:ext cx="110642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폰에서는 코드를 처음부터 끝까지 읽지 않습니다. 필요한 곳을 찾아가서 확인합니다. 그래서 "원하는 곳에 빨리 도달하기"에 맞춰 만들었습니다.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548640" y="2286000"/>
            <a:ext cx="3566160" cy="1874520"/>
          </a:xfrm>
          <a:prstGeom prst="roundRect">
            <a:avLst>
              <a:gd name="adj" fmla="val 6829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777240" y="2514600"/>
            <a:ext cx="457200" cy="457200"/>
          </a:xfrm>
          <a:prstGeom prst="ellipse">
            <a:avLst/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777240" y="25146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</a:t>
            </a:r>
            <a:endParaRPr lang="en-US" sz="1300" dirty="0"/>
          </a:p>
        </p:txBody>
      </p:sp>
      <p:sp>
        <p:nvSpPr>
          <p:cNvPr id="10" name="Text 8"/>
          <p:cNvSpPr txBox="1"/>
          <p:nvPr/>
        </p:nvSpPr>
        <p:spPr>
          <a:xfrm>
            <a:off x="1371600" y="2514600"/>
            <a:ext cx="2560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전체 화면</a:t>
            </a:r>
            <a:endParaRPr lang="en-US" sz="1600" dirty="0"/>
          </a:p>
        </p:txBody>
      </p:sp>
      <p:sp>
        <p:nvSpPr>
          <p:cNvPr id="11" name="Text 9"/>
          <p:cNvSpPr txBox="1"/>
          <p:nvPr/>
        </p:nvSpPr>
        <p:spPr>
          <a:xfrm>
            <a:off x="777240" y="3108960"/>
            <a:ext cx="31089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파일/커밋 탭 밖에서 열립니다. 가로 스크롤과 탭 넘기기가 충돌하던 문제가 구조적으로 사라집니다.</a:t>
            </a:r>
            <a:endParaRPr lang="en-US" sz="1250" dirty="0"/>
          </a:p>
        </p:txBody>
      </p:sp>
      <p:sp>
        <p:nvSpPr>
          <p:cNvPr id="12" name="Shape 10"/>
          <p:cNvSpPr/>
          <p:nvPr/>
        </p:nvSpPr>
        <p:spPr>
          <a:xfrm>
            <a:off x="4297680" y="2286000"/>
            <a:ext cx="3566160" cy="1874520"/>
          </a:xfrm>
          <a:prstGeom prst="roundRect">
            <a:avLst>
              <a:gd name="adj" fmla="val 6829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4526280" y="2514600"/>
            <a:ext cx="457200" cy="457200"/>
          </a:xfrm>
          <a:prstGeom prst="ellipse">
            <a:avLst/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4526280" y="25146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</a:t>
            </a:r>
            <a:endParaRPr lang="en-US" sz="1300" dirty="0"/>
          </a:p>
        </p:txBody>
      </p:sp>
      <p:sp>
        <p:nvSpPr>
          <p:cNvPr id="15" name="Text 13"/>
          <p:cNvSpPr txBox="1"/>
          <p:nvPr/>
        </p:nvSpPr>
        <p:spPr>
          <a:xfrm>
            <a:off x="5120640" y="2514600"/>
            <a:ext cx="2560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줄바꿈 기본 켜짐</a:t>
            </a:r>
            <a:endParaRPr lang="en-US" sz="1600" dirty="0"/>
          </a:p>
        </p:txBody>
      </p:sp>
      <p:sp>
        <p:nvSpPr>
          <p:cNvPr id="16" name="Text 14"/>
          <p:cNvSpPr txBox="1"/>
          <p:nvPr/>
        </p:nvSpPr>
        <p:spPr>
          <a:xfrm>
            <a:off x="4526280" y="3108960"/>
            <a:ext cx="31089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폰 한 줄은 약 45자. 넘어간 줄은 들여써서 구조가 보입니다. 끄면 전체가 함께 옆으로 움직입니다.</a:t>
            </a:r>
            <a:endParaRPr lang="en-US" sz="1250" dirty="0"/>
          </a:p>
        </p:txBody>
      </p:sp>
      <p:sp>
        <p:nvSpPr>
          <p:cNvPr id="17" name="Shape 15"/>
          <p:cNvSpPr/>
          <p:nvPr/>
        </p:nvSpPr>
        <p:spPr>
          <a:xfrm>
            <a:off x="8046720" y="2286000"/>
            <a:ext cx="3566160" cy="1874520"/>
          </a:xfrm>
          <a:prstGeom prst="roundRect">
            <a:avLst>
              <a:gd name="adj" fmla="val 6829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8275320" y="2514600"/>
            <a:ext cx="457200" cy="457200"/>
          </a:xfrm>
          <a:prstGeom prst="ellipse">
            <a:avLst/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8275320" y="25146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3</a:t>
            </a:r>
            <a:endParaRPr lang="en-US" sz="1300" dirty="0"/>
          </a:p>
        </p:txBody>
      </p:sp>
      <p:sp>
        <p:nvSpPr>
          <p:cNvPr id="20" name="Text 18"/>
          <p:cNvSpPr txBox="1"/>
          <p:nvPr/>
        </p:nvSpPr>
        <p:spPr>
          <a:xfrm>
            <a:off x="8869680" y="2514600"/>
            <a:ext cx="2560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파일 내 검색</a:t>
            </a:r>
            <a:endParaRPr lang="en-US" sz="1600" dirty="0"/>
          </a:p>
        </p:txBody>
      </p:sp>
      <p:sp>
        <p:nvSpPr>
          <p:cNvPr id="21" name="Text 19"/>
          <p:cNvSpPr txBox="1"/>
          <p:nvPr/>
        </p:nvSpPr>
        <p:spPr>
          <a:xfrm>
            <a:off x="8275320" y="3108960"/>
            <a:ext cx="31089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일치 항목 강조, 현재 위치부터 검색, 이전/다음 이동, 개수 표시.</a:t>
            </a:r>
            <a:endParaRPr lang="en-US" sz="1250" dirty="0"/>
          </a:p>
        </p:txBody>
      </p:sp>
      <p:sp>
        <p:nvSpPr>
          <p:cNvPr id="22" name="Shape 20"/>
          <p:cNvSpPr/>
          <p:nvPr/>
        </p:nvSpPr>
        <p:spPr>
          <a:xfrm>
            <a:off x="548640" y="4343400"/>
            <a:ext cx="3566160" cy="1874520"/>
          </a:xfrm>
          <a:prstGeom prst="roundRect">
            <a:avLst>
              <a:gd name="adj" fmla="val 6829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777240" y="4572000"/>
            <a:ext cx="457200" cy="457200"/>
          </a:xfrm>
          <a:prstGeom prst="ellipse">
            <a:avLst/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24" name="Text 22"/>
          <p:cNvSpPr txBox="1"/>
          <p:nvPr/>
        </p:nvSpPr>
        <p:spPr>
          <a:xfrm>
            <a:off x="777240" y="45720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4</a:t>
            </a:r>
            <a:endParaRPr lang="en-US" sz="1300" dirty="0"/>
          </a:p>
        </p:txBody>
      </p:sp>
      <p:sp>
        <p:nvSpPr>
          <p:cNvPr id="25" name="Text 23"/>
          <p:cNvSpPr txBox="1"/>
          <p:nvPr/>
        </p:nvSpPr>
        <p:spPr>
          <a:xfrm>
            <a:off x="1371600" y="4572000"/>
            <a:ext cx="2560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목차와 줄 이동</a:t>
            </a:r>
            <a:endParaRPr lang="en-US" sz="1600" dirty="0"/>
          </a:p>
        </p:txBody>
      </p:sp>
      <p:sp>
        <p:nvSpPr>
          <p:cNvPr id="26" name="Text 24"/>
          <p:cNvSpPr txBox="1"/>
          <p:nvPr/>
        </p:nvSpPr>
        <p:spPr>
          <a:xfrm>
            <a:off x="777240" y="5166360"/>
            <a:ext cx="31089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클래스 단위 트리로 메서드를 찾습니다. 클래스는 접고 펼 수 있고, 줄 번호로도 이동합니다.</a:t>
            </a:r>
            <a:endParaRPr lang="en-US" sz="1250" dirty="0"/>
          </a:p>
        </p:txBody>
      </p:sp>
      <p:sp>
        <p:nvSpPr>
          <p:cNvPr id="27" name="Shape 25"/>
          <p:cNvSpPr/>
          <p:nvPr/>
        </p:nvSpPr>
        <p:spPr>
          <a:xfrm>
            <a:off x="4297680" y="4343400"/>
            <a:ext cx="3566160" cy="1874520"/>
          </a:xfrm>
          <a:prstGeom prst="roundRect">
            <a:avLst>
              <a:gd name="adj" fmla="val 6829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4526280" y="4572000"/>
            <a:ext cx="457200" cy="457200"/>
          </a:xfrm>
          <a:prstGeom prst="ellipse">
            <a:avLst/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29" name="Text 27"/>
          <p:cNvSpPr txBox="1"/>
          <p:nvPr/>
        </p:nvSpPr>
        <p:spPr>
          <a:xfrm>
            <a:off x="4526280" y="45720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5</a:t>
            </a:r>
            <a:endParaRPr lang="en-US" sz="1300" dirty="0"/>
          </a:p>
        </p:txBody>
      </p:sp>
      <p:sp>
        <p:nvSpPr>
          <p:cNvPr id="30" name="Text 28"/>
          <p:cNvSpPr txBox="1"/>
          <p:nvPr/>
        </p:nvSpPr>
        <p:spPr>
          <a:xfrm>
            <a:off x="5120640" y="4572000"/>
            <a:ext cx="2560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현재 위치 표시</a:t>
            </a:r>
            <a:endParaRPr lang="en-US" sz="1600" dirty="0"/>
          </a:p>
        </p:txBody>
      </p:sp>
      <p:sp>
        <p:nvSpPr>
          <p:cNvPr id="31" name="Text 29"/>
          <p:cNvSpPr txBox="1"/>
          <p:nvPr/>
        </p:nvSpPr>
        <p:spPr>
          <a:xfrm>
            <a:off x="4526280" y="5166360"/>
            <a:ext cx="31089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맨 윗줄이 어느 클래스의 어느 메서드 안인지 항상 보여줍니다.</a:t>
            </a:r>
            <a:endParaRPr lang="en-US" sz="1250" dirty="0"/>
          </a:p>
        </p:txBody>
      </p:sp>
      <p:sp>
        <p:nvSpPr>
          <p:cNvPr id="32" name="Shape 30"/>
          <p:cNvSpPr/>
          <p:nvPr/>
        </p:nvSpPr>
        <p:spPr>
          <a:xfrm>
            <a:off x="8046720" y="4343400"/>
            <a:ext cx="3566160" cy="1874520"/>
          </a:xfrm>
          <a:prstGeom prst="roundRect">
            <a:avLst>
              <a:gd name="adj" fmla="val 6829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8275320" y="4572000"/>
            <a:ext cx="457200" cy="457200"/>
          </a:xfrm>
          <a:prstGeom prst="ellipse">
            <a:avLst/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34" name="Text 32"/>
          <p:cNvSpPr txBox="1"/>
          <p:nvPr/>
        </p:nvSpPr>
        <p:spPr>
          <a:xfrm>
            <a:off x="8275320" y="45720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6</a:t>
            </a:r>
            <a:endParaRPr lang="en-US" sz="1300" dirty="0"/>
          </a:p>
        </p:txBody>
      </p:sp>
      <p:sp>
        <p:nvSpPr>
          <p:cNvPr id="35" name="Text 33"/>
          <p:cNvSpPr txBox="1"/>
          <p:nvPr/>
        </p:nvSpPr>
        <p:spPr>
          <a:xfrm>
            <a:off x="8869680" y="4572000"/>
            <a:ext cx="2560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글자 크기 · 복사</a:t>
            </a:r>
            <a:endParaRPr lang="en-US" sz="1600" dirty="0"/>
          </a:p>
        </p:txBody>
      </p:sp>
      <p:sp>
        <p:nvSpPr>
          <p:cNvPr id="36" name="Text 34"/>
          <p:cNvSpPr txBox="1"/>
          <p:nvPr/>
        </p:nvSpPr>
        <p:spPr>
          <a:xfrm>
            <a:off x="8275320" y="5166360"/>
            <a:ext cx="31089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11~16sp 중 선택. 설정은 저장되어 다음에도 유지됩니다.</a:t>
            </a:r>
            <a:endParaRPr lang="en-US" sz="12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3F8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0A6FD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C# · C++ 와 폴더블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94944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Visual Studio 색상, 짝 파일, 펼친 화면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4652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UBGitea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1183112" y="644652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0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11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600200"/>
            <a:ext cx="5394960" cy="4572000"/>
          </a:xfrm>
          <a:prstGeom prst="roundRect">
            <a:avLst>
              <a:gd name="adj" fmla="val 2800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777240" y="1755648"/>
            <a:ext cx="49377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문법 색상 (라이트)</a:t>
            </a:r>
            <a:endParaRPr lang="en-US" sz="1400" dirty="0"/>
          </a:p>
        </p:txBody>
      </p:sp>
      <p:sp>
        <p:nvSpPr>
          <p:cNvPr id="8" name="Text 6"/>
          <p:cNvSpPr txBox="1"/>
          <p:nvPr/>
        </p:nvSpPr>
        <p:spPr>
          <a:xfrm>
            <a:off x="777240" y="2194560"/>
            <a:ext cx="1554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키워드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2331720" y="2194560"/>
            <a:ext cx="33832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000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public int class</a:t>
            </a:r>
            <a:endParaRPr lang="en-US" sz="1300" dirty="0"/>
          </a:p>
        </p:txBody>
      </p:sp>
      <p:sp>
        <p:nvSpPr>
          <p:cNvPr id="10" name="Text 8"/>
          <p:cNvSpPr txBox="1"/>
          <p:nvPr/>
        </p:nvSpPr>
        <p:spPr>
          <a:xfrm>
            <a:off x="777240" y="2670048"/>
            <a:ext cx="1554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제어 키워드</a:t>
            </a:r>
            <a:endParaRPr lang="en-US" sz="1200" dirty="0"/>
          </a:p>
        </p:txBody>
      </p:sp>
      <p:sp>
        <p:nvSpPr>
          <p:cNvPr id="11" name="Text 9"/>
          <p:cNvSpPr txBox="1"/>
          <p:nvPr/>
        </p:nvSpPr>
        <p:spPr>
          <a:xfrm>
            <a:off x="2331720" y="2670048"/>
            <a:ext cx="33832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8F08C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if return throw</a:t>
            </a:r>
            <a:endParaRPr lang="en-US" sz="1300" dirty="0"/>
          </a:p>
        </p:txBody>
      </p:sp>
      <p:sp>
        <p:nvSpPr>
          <p:cNvPr id="12" name="Text 10"/>
          <p:cNvSpPr txBox="1"/>
          <p:nvPr/>
        </p:nvSpPr>
        <p:spPr>
          <a:xfrm>
            <a:off x="777240" y="3145536"/>
            <a:ext cx="1554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타입</a:t>
            </a:r>
            <a:endParaRPr lang="en-US" sz="1200" dirty="0"/>
          </a:p>
        </p:txBody>
      </p:sp>
      <p:sp>
        <p:nvSpPr>
          <p:cNvPr id="13" name="Text 11"/>
          <p:cNvSpPr txBox="1"/>
          <p:nvPr/>
        </p:nvSpPr>
        <p:spPr>
          <a:xfrm>
            <a:off x="2331720" y="3145536"/>
            <a:ext cx="33832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7A9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RetryPolicy Math</a:t>
            </a:r>
            <a:endParaRPr lang="en-US" sz="1300" dirty="0"/>
          </a:p>
        </p:txBody>
      </p:sp>
      <p:sp>
        <p:nvSpPr>
          <p:cNvPr id="14" name="Text 12"/>
          <p:cNvSpPr txBox="1"/>
          <p:nvPr/>
        </p:nvSpPr>
        <p:spPr>
          <a:xfrm>
            <a:off x="777240" y="3621024"/>
            <a:ext cx="1554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메서드</a:t>
            </a:r>
            <a:endParaRPr lang="en-US" sz="1200" dirty="0"/>
          </a:p>
        </p:txBody>
      </p:sp>
      <p:sp>
        <p:nvSpPr>
          <p:cNvPr id="15" name="Text 13"/>
          <p:cNvSpPr txBox="1"/>
          <p:nvPr/>
        </p:nvSpPr>
        <p:spPr>
          <a:xfrm>
            <a:off x="2331720" y="3621024"/>
            <a:ext cx="33832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74531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NextDelay Pow</a:t>
            </a:r>
            <a:endParaRPr lang="en-US" sz="1300" dirty="0"/>
          </a:p>
        </p:txBody>
      </p:sp>
      <p:sp>
        <p:nvSpPr>
          <p:cNvPr id="16" name="Text 14"/>
          <p:cNvSpPr txBox="1"/>
          <p:nvPr/>
        </p:nvSpPr>
        <p:spPr>
          <a:xfrm>
            <a:off x="777240" y="4096512"/>
            <a:ext cx="1554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문자열</a:t>
            </a:r>
            <a:endParaRPr lang="en-US" sz="1200" dirty="0"/>
          </a:p>
        </p:txBody>
      </p:sp>
      <p:sp>
        <p:nvSpPr>
          <p:cNvPr id="17" name="Text 15"/>
          <p:cNvSpPr txBox="1"/>
          <p:nvPr/>
        </p:nvSpPr>
        <p:spPr>
          <a:xfrm>
            <a:off x="2331720" y="4096512"/>
            <a:ext cx="33832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A3151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"attempt"</a:t>
            </a:r>
            <a:endParaRPr lang="en-US" sz="1300" dirty="0"/>
          </a:p>
        </p:txBody>
      </p:sp>
      <p:sp>
        <p:nvSpPr>
          <p:cNvPr id="18" name="Text 16"/>
          <p:cNvSpPr txBox="1"/>
          <p:nvPr/>
        </p:nvSpPr>
        <p:spPr>
          <a:xfrm>
            <a:off x="777240" y="4572000"/>
            <a:ext cx="1554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주석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2331720" y="4572000"/>
            <a:ext cx="33832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07A0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재시도 간격</a:t>
            </a:r>
            <a:endParaRPr lang="en-US" sz="1300" dirty="0"/>
          </a:p>
        </p:txBody>
      </p:sp>
      <p:sp>
        <p:nvSpPr>
          <p:cNvPr id="20" name="Text 18"/>
          <p:cNvSpPr txBox="1"/>
          <p:nvPr/>
        </p:nvSpPr>
        <p:spPr>
          <a:xfrm>
            <a:off x="777240" y="5047488"/>
            <a:ext cx="1554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전처리기</a:t>
            </a:r>
            <a:endParaRPr lang="en-US" sz="1200" dirty="0"/>
          </a:p>
        </p:txBody>
      </p:sp>
      <p:sp>
        <p:nvSpPr>
          <p:cNvPr id="21" name="Text 19"/>
          <p:cNvSpPr txBox="1"/>
          <p:nvPr/>
        </p:nvSpPr>
        <p:spPr>
          <a:xfrm>
            <a:off x="2331720" y="5047488"/>
            <a:ext cx="33832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6B6B6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#include #region</a:t>
            </a:r>
            <a:endParaRPr lang="en-US" sz="1300" dirty="0"/>
          </a:p>
        </p:txBody>
      </p:sp>
      <p:sp>
        <p:nvSpPr>
          <p:cNvPr id="22" name="Text 20"/>
          <p:cNvSpPr txBox="1"/>
          <p:nvPr/>
        </p:nvSpPr>
        <p:spPr>
          <a:xfrm>
            <a:off x="777240" y="5577840"/>
            <a:ext cx="49377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여러 줄 주석은 모든 줄에 색이 입혀집니다. 글자색과 배경은 앱 테마를 따릅니다.</a:t>
            </a:r>
            <a:endParaRPr lang="en-US" sz="1150" dirty="0"/>
          </a:p>
        </p:txBody>
      </p:sp>
      <p:sp>
        <p:nvSpPr>
          <p:cNvPr id="23" name="Shape 21"/>
          <p:cNvSpPr/>
          <p:nvPr/>
        </p:nvSpPr>
        <p:spPr>
          <a:xfrm>
            <a:off x="6172200" y="1600200"/>
            <a:ext cx="5440680" cy="2194560"/>
          </a:xfrm>
          <a:prstGeom prst="roundRect">
            <a:avLst>
              <a:gd name="adj" fmla="val 5833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24" name="Text 22"/>
          <p:cNvSpPr txBox="1"/>
          <p:nvPr/>
        </p:nvSpPr>
        <p:spPr>
          <a:xfrm>
            <a:off x="6400800" y="1755648"/>
            <a:ext cx="4983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C++ 짝 파일 (.h ↔ .cpp)</a:t>
            </a:r>
            <a:endParaRPr lang="en-US" sz="1400" dirty="0"/>
          </a:p>
        </p:txBody>
      </p:sp>
      <p:sp>
        <p:nvSpPr>
          <p:cNvPr id="25" name="Text 23"/>
          <p:cNvSpPr txBox="1"/>
          <p:nvPr/>
        </p:nvSpPr>
        <p:spPr>
          <a:xfrm>
            <a:off x="6400800" y="2148840"/>
            <a:ext cx="498348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같은 폴더의 같은 이름 파일을 자동으로 짝짓습니다.</a:t>
            </a:r>
            <a:endParaRPr lang="en-US" sz="12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폰: 상단 전환 버튼과 "선언 보기 / 구현 보기" 버튼.</a:t>
            </a:r>
            <a:endParaRPr lang="en-US" sz="12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같은 이름의 함수 위치로 바로 이동합니다.</a:t>
            </a:r>
            <a:endParaRPr lang="en-US" sz="12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include/ 와 src/ 처럼 폴더가 다르면 찾지 못합니다.</a:t>
            </a:r>
            <a:endParaRPr lang="en-US" sz="1200" dirty="0"/>
          </a:p>
        </p:txBody>
      </p:sp>
      <p:sp>
        <p:nvSpPr>
          <p:cNvPr id="26" name="Shape 24"/>
          <p:cNvSpPr/>
          <p:nvPr/>
        </p:nvSpPr>
        <p:spPr>
          <a:xfrm>
            <a:off x="6172200" y="3977640"/>
            <a:ext cx="5440680" cy="2194560"/>
          </a:xfrm>
          <a:prstGeom prst="roundRect">
            <a:avLst>
              <a:gd name="adj" fmla="val 5833"/>
            </a:avLst>
          </a:prstGeom>
          <a:solidFill>
            <a:srgbClr val="DCEE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27" name="Text 25"/>
          <p:cNvSpPr txBox="1"/>
          <p:nvPr/>
        </p:nvSpPr>
        <p:spPr>
          <a:xfrm>
            <a:off x="6400800" y="4133088"/>
            <a:ext cx="4983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화면 폭에 따른 구성</a:t>
            </a:r>
            <a:endParaRPr lang="en-US" sz="1400" dirty="0"/>
          </a:p>
        </p:txBody>
      </p:sp>
      <p:sp>
        <p:nvSpPr>
          <p:cNvPr id="28" name="Text 26"/>
          <p:cNvSpPr txBox="1"/>
          <p:nvPr/>
        </p:nvSpPr>
        <p:spPr>
          <a:xfrm>
            <a:off x="6400800" y="4526280"/>
            <a:ext cx="17373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폰 세로</a:t>
            </a:r>
            <a:endParaRPr lang="en-US" sz="1150" dirty="0"/>
          </a:p>
        </p:txBody>
      </p:sp>
      <p:sp>
        <p:nvSpPr>
          <p:cNvPr id="29" name="Text 27"/>
          <p:cNvSpPr txBox="1"/>
          <p:nvPr/>
        </p:nvSpPr>
        <p:spPr>
          <a:xfrm>
            <a:off x="8138160" y="4526280"/>
            <a:ext cx="32918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1단. 도구는 아래쪽</a:t>
            </a:r>
            <a:endParaRPr lang="en-US" sz="1150" dirty="0"/>
          </a:p>
        </p:txBody>
      </p:sp>
      <p:sp>
        <p:nvSpPr>
          <p:cNvPr id="30" name="Text 28"/>
          <p:cNvSpPr txBox="1"/>
          <p:nvPr/>
        </p:nvSpPr>
        <p:spPr>
          <a:xfrm>
            <a:off x="6400800" y="4837176"/>
            <a:ext cx="17373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폰 가로</a:t>
            </a:r>
            <a:endParaRPr lang="en-US" sz="1150" dirty="0"/>
          </a:p>
        </p:txBody>
      </p:sp>
      <p:sp>
        <p:nvSpPr>
          <p:cNvPr id="31" name="Text 29"/>
          <p:cNvSpPr txBox="1"/>
          <p:nvPr/>
        </p:nvSpPr>
        <p:spPr>
          <a:xfrm>
            <a:off x="8138160" y="4837176"/>
            <a:ext cx="32918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1단. 도구를 한 줄로 줄여 코드 영역 확보</a:t>
            </a:r>
            <a:endParaRPr lang="en-US" sz="1150" dirty="0"/>
          </a:p>
        </p:txBody>
      </p:sp>
      <p:sp>
        <p:nvSpPr>
          <p:cNvPr id="32" name="Text 30"/>
          <p:cNvSpPr txBox="1"/>
          <p:nvPr/>
        </p:nvSpPr>
        <p:spPr>
          <a:xfrm>
            <a:off x="6400800" y="5148072"/>
            <a:ext cx="17373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Z 폴드 펼침</a:t>
            </a:r>
            <a:endParaRPr lang="en-US" sz="1150" dirty="0"/>
          </a:p>
        </p:txBody>
      </p:sp>
      <p:sp>
        <p:nvSpPr>
          <p:cNvPr id="33" name="Text 31"/>
          <p:cNvSpPr txBox="1"/>
          <p:nvPr/>
        </p:nvSpPr>
        <p:spPr>
          <a:xfrm>
            <a:off x="8138160" y="5148072"/>
            <a:ext cx="32918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파일 목록 + 목차 | 코드</a:t>
            </a:r>
            <a:endParaRPr lang="en-US" sz="1150" dirty="0"/>
          </a:p>
        </p:txBody>
      </p:sp>
      <p:sp>
        <p:nvSpPr>
          <p:cNvPr id="34" name="Text 32"/>
          <p:cNvSpPr txBox="1"/>
          <p:nvPr/>
        </p:nvSpPr>
        <p:spPr>
          <a:xfrm>
            <a:off x="6400800" y="5458968"/>
            <a:ext cx="17373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Z 폴드 + C++</a:t>
            </a:r>
            <a:endParaRPr lang="en-US" sz="1150" dirty="0"/>
          </a:p>
        </p:txBody>
      </p:sp>
      <p:sp>
        <p:nvSpPr>
          <p:cNvPr id="35" name="Text 33"/>
          <p:cNvSpPr txBox="1"/>
          <p:nvPr/>
        </p:nvSpPr>
        <p:spPr>
          <a:xfrm>
            <a:off x="8138160" y="5458968"/>
            <a:ext cx="32918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선언 | 구현 나란히, 짝 맞춰 이동</a:t>
            </a:r>
            <a:endParaRPr lang="en-US" sz="1150" dirty="0"/>
          </a:p>
        </p:txBody>
      </p:sp>
      <p:sp>
        <p:nvSpPr>
          <p:cNvPr id="36" name="Text 34"/>
          <p:cNvSpPr txBox="1"/>
          <p:nvPr/>
        </p:nvSpPr>
        <p:spPr>
          <a:xfrm>
            <a:off x="6400800" y="5769864"/>
            <a:ext cx="17373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Z 폴드 변경 내용</a:t>
            </a:r>
            <a:endParaRPr lang="en-US" sz="1150" dirty="0"/>
          </a:p>
        </p:txBody>
      </p:sp>
      <p:sp>
        <p:nvSpPr>
          <p:cNvPr id="37" name="Text 35"/>
          <p:cNvSpPr txBox="1"/>
          <p:nvPr/>
        </p:nvSpPr>
        <p:spPr>
          <a:xfrm>
            <a:off x="8138160" y="5769864"/>
            <a:ext cx="32918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이전 | 이후 나란히 비교</a:t>
            </a:r>
            <a:endParaRPr lang="en-US" sz="11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3F8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0A6FD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핵심 라이브러리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94944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레이어별로 사용한 주요 오픈소스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4652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UBGitea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1183112" y="644652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0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12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600200"/>
            <a:ext cx="3535680" cy="1691640"/>
          </a:xfrm>
          <a:prstGeom prst="roundRect">
            <a:avLst>
              <a:gd name="adj" fmla="val 7568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77240" y="1828800"/>
            <a:ext cx="457200" cy="457200"/>
          </a:xfrm>
          <a:prstGeom prst="ellipse">
            <a:avLst/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777240" y="18288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N</a:t>
            </a:r>
            <a:endParaRPr lang="en-US" sz="1300" dirty="0"/>
          </a:p>
        </p:txBody>
      </p:sp>
      <p:sp>
        <p:nvSpPr>
          <p:cNvPr id="9" name="Text 7"/>
          <p:cNvSpPr txBox="1"/>
          <p:nvPr/>
        </p:nvSpPr>
        <p:spPr>
          <a:xfrm>
            <a:off x="1371600" y="1828800"/>
            <a:ext cx="2529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OkHttp 5.4.0</a:t>
            </a:r>
            <a:endParaRPr lang="en-US" sz="1600" dirty="0"/>
          </a:p>
        </p:txBody>
      </p:sp>
      <p:sp>
        <p:nvSpPr>
          <p:cNvPr id="10" name="Text 8"/>
          <p:cNvSpPr txBox="1"/>
          <p:nvPr/>
        </p:nvSpPr>
        <p:spPr>
          <a:xfrm>
            <a:off x="777240" y="2423160"/>
            <a:ext cx="30784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네트워킹. Gitea REST API 호출, 인증 헤더 처리, 연결 재사용</a:t>
            </a:r>
            <a:endParaRPr lang="en-US" sz="1250" dirty="0"/>
          </a:p>
        </p:txBody>
      </p:sp>
      <p:sp>
        <p:nvSpPr>
          <p:cNvPr id="11" name="Shape 9"/>
          <p:cNvSpPr/>
          <p:nvPr/>
        </p:nvSpPr>
        <p:spPr>
          <a:xfrm>
            <a:off x="4312920" y="1600200"/>
            <a:ext cx="3535680" cy="1691640"/>
          </a:xfrm>
          <a:prstGeom prst="roundRect">
            <a:avLst>
              <a:gd name="adj" fmla="val 7568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4541520" y="1828800"/>
            <a:ext cx="457200" cy="457200"/>
          </a:xfrm>
          <a:prstGeom prst="ellipse">
            <a:avLst/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4541520" y="18288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J</a:t>
            </a:r>
            <a:endParaRPr lang="en-US" sz="1300" dirty="0"/>
          </a:p>
        </p:txBody>
      </p:sp>
      <p:sp>
        <p:nvSpPr>
          <p:cNvPr id="14" name="Text 12"/>
          <p:cNvSpPr txBox="1"/>
          <p:nvPr/>
        </p:nvSpPr>
        <p:spPr>
          <a:xfrm>
            <a:off x="5135880" y="1828800"/>
            <a:ext cx="2529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Gson 2.13.1</a:t>
            </a:r>
            <a:endParaRPr lang="en-US" sz="1600" dirty="0"/>
          </a:p>
        </p:txBody>
      </p:sp>
      <p:sp>
        <p:nvSpPr>
          <p:cNvPr id="15" name="Text 13"/>
          <p:cNvSpPr txBox="1"/>
          <p:nvPr/>
        </p:nvSpPr>
        <p:spPr>
          <a:xfrm>
            <a:off x="4541520" y="2423160"/>
            <a:ext cx="30784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JSON 파싱. 서버 응답 DTO와 도메인 모델 매핑</a:t>
            </a:r>
            <a:endParaRPr lang="en-US" sz="1250" dirty="0"/>
          </a:p>
        </p:txBody>
      </p:sp>
      <p:sp>
        <p:nvSpPr>
          <p:cNvPr id="16" name="Shape 14"/>
          <p:cNvSpPr/>
          <p:nvPr/>
        </p:nvSpPr>
        <p:spPr>
          <a:xfrm>
            <a:off x="8077200" y="1600200"/>
            <a:ext cx="3535680" cy="1691640"/>
          </a:xfrm>
          <a:prstGeom prst="roundRect">
            <a:avLst>
              <a:gd name="adj" fmla="val 7568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8305800" y="1828800"/>
            <a:ext cx="457200" cy="457200"/>
          </a:xfrm>
          <a:prstGeom prst="ellipse">
            <a:avLst/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8305800" y="18288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C</a:t>
            </a:r>
            <a:endParaRPr lang="en-US" sz="1300" dirty="0"/>
          </a:p>
        </p:txBody>
      </p:sp>
      <p:sp>
        <p:nvSpPr>
          <p:cNvPr id="19" name="Text 17"/>
          <p:cNvSpPr txBox="1"/>
          <p:nvPr/>
        </p:nvSpPr>
        <p:spPr>
          <a:xfrm>
            <a:off x="8900160" y="1828800"/>
            <a:ext cx="2529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Coroutines 1.10.2</a:t>
            </a:r>
            <a:endParaRPr lang="en-US" sz="1600" dirty="0"/>
          </a:p>
        </p:txBody>
      </p:sp>
      <p:sp>
        <p:nvSpPr>
          <p:cNvPr id="20" name="Text 18"/>
          <p:cNvSpPr txBox="1"/>
          <p:nvPr/>
        </p:nvSpPr>
        <p:spPr>
          <a:xfrm>
            <a:off x="8305800" y="2423160"/>
            <a:ext cx="30784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비동기 처리. 구조적 동시성, 메인 스레드 분리</a:t>
            </a:r>
            <a:endParaRPr lang="en-US" sz="1250" dirty="0"/>
          </a:p>
        </p:txBody>
      </p:sp>
      <p:sp>
        <p:nvSpPr>
          <p:cNvPr id="21" name="Shape 19"/>
          <p:cNvSpPr/>
          <p:nvPr/>
        </p:nvSpPr>
        <p:spPr>
          <a:xfrm>
            <a:off x="548640" y="3520440"/>
            <a:ext cx="3535680" cy="1691640"/>
          </a:xfrm>
          <a:prstGeom prst="roundRect">
            <a:avLst>
              <a:gd name="adj" fmla="val 7568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777240" y="3749040"/>
            <a:ext cx="457200" cy="457200"/>
          </a:xfrm>
          <a:prstGeom prst="ellipse">
            <a:avLst/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777240" y="374904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B</a:t>
            </a:r>
            <a:endParaRPr lang="en-US" sz="1300" dirty="0"/>
          </a:p>
        </p:txBody>
      </p:sp>
      <p:sp>
        <p:nvSpPr>
          <p:cNvPr id="24" name="Text 22"/>
          <p:cNvSpPr txBox="1"/>
          <p:nvPr/>
        </p:nvSpPr>
        <p:spPr>
          <a:xfrm>
            <a:off x="1371600" y="3749040"/>
            <a:ext cx="2529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AndroidX Browser 1.8.0</a:t>
            </a:r>
            <a:endParaRPr lang="en-US" sz="1600" dirty="0"/>
          </a:p>
        </p:txBody>
      </p:sp>
      <p:sp>
        <p:nvSpPr>
          <p:cNvPr id="25" name="Text 23"/>
          <p:cNvSpPr txBox="1"/>
          <p:nvPr/>
        </p:nvSpPr>
        <p:spPr>
          <a:xfrm>
            <a:off x="777240" y="4343400"/>
            <a:ext cx="30784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OAuth 로그인. Custom Tabs로 시스템 브라우저 호출 (WebView 미사용)</a:t>
            </a:r>
            <a:endParaRPr lang="en-US" sz="1250" dirty="0"/>
          </a:p>
        </p:txBody>
      </p:sp>
      <p:sp>
        <p:nvSpPr>
          <p:cNvPr id="26" name="Shape 24"/>
          <p:cNvSpPr/>
          <p:nvPr/>
        </p:nvSpPr>
        <p:spPr>
          <a:xfrm>
            <a:off x="4312920" y="3520440"/>
            <a:ext cx="3535680" cy="1691640"/>
          </a:xfrm>
          <a:prstGeom prst="roundRect">
            <a:avLst>
              <a:gd name="adj" fmla="val 7568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4541520" y="3749040"/>
            <a:ext cx="457200" cy="457200"/>
          </a:xfrm>
          <a:prstGeom prst="ellipse">
            <a:avLst/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28" name="Text 26"/>
          <p:cNvSpPr txBox="1"/>
          <p:nvPr/>
        </p:nvSpPr>
        <p:spPr>
          <a:xfrm>
            <a:off x="4541520" y="374904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K</a:t>
            </a:r>
            <a:endParaRPr lang="en-US" sz="1300" dirty="0"/>
          </a:p>
        </p:txBody>
      </p:sp>
      <p:sp>
        <p:nvSpPr>
          <p:cNvPr id="29" name="Text 27"/>
          <p:cNvSpPr txBox="1"/>
          <p:nvPr/>
        </p:nvSpPr>
        <p:spPr>
          <a:xfrm>
            <a:off x="5135880" y="3749040"/>
            <a:ext cx="2529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Android Keystore</a:t>
            </a:r>
            <a:endParaRPr lang="en-US" sz="1600" dirty="0"/>
          </a:p>
        </p:txBody>
      </p:sp>
      <p:sp>
        <p:nvSpPr>
          <p:cNvPr id="30" name="Text 28"/>
          <p:cNvSpPr txBox="1"/>
          <p:nvPr/>
        </p:nvSpPr>
        <p:spPr>
          <a:xfrm>
            <a:off x="4541520" y="4343400"/>
            <a:ext cx="30784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보안 저장. OAuth 토큰을 AES/GCM으로 암호화 보관</a:t>
            </a:r>
            <a:endParaRPr lang="en-US" sz="1250" dirty="0"/>
          </a:p>
        </p:txBody>
      </p:sp>
      <p:sp>
        <p:nvSpPr>
          <p:cNvPr id="31" name="Shape 29"/>
          <p:cNvSpPr/>
          <p:nvPr/>
        </p:nvSpPr>
        <p:spPr>
          <a:xfrm>
            <a:off x="8077200" y="3520440"/>
            <a:ext cx="3535680" cy="1691640"/>
          </a:xfrm>
          <a:prstGeom prst="roundRect">
            <a:avLst>
              <a:gd name="adj" fmla="val 7568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8305800" y="3749040"/>
            <a:ext cx="457200" cy="457200"/>
          </a:xfrm>
          <a:prstGeom prst="ellipse">
            <a:avLst/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33" name="Text 31"/>
          <p:cNvSpPr txBox="1"/>
          <p:nvPr/>
        </p:nvSpPr>
        <p:spPr>
          <a:xfrm>
            <a:off x="8305800" y="374904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W</a:t>
            </a:r>
            <a:endParaRPr lang="en-US" sz="1300" dirty="0"/>
          </a:p>
        </p:txBody>
      </p:sp>
      <p:sp>
        <p:nvSpPr>
          <p:cNvPr id="34" name="Text 32"/>
          <p:cNvSpPr txBox="1"/>
          <p:nvPr/>
        </p:nvSpPr>
        <p:spPr>
          <a:xfrm>
            <a:off x="8900160" y="3749040"/>
            <a:ext cx="2529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WorkManager 2.11.2</a:t>
            </a:r>
            <a:endParaRPr lang="en-US" sz="1600" dirty="0"/>
          </a:p>
        </p:txBody>
      </p:sp>
      <p:sp>
        <p:nvSpPr>
          <p:cNvPr id="35" name="Text 33"/>
          <p:cNvSpPr txBox="1"/>
          <p:nvPr/>
        </p:nvSpPr>
        <p:spPr>
          <a:xfrm>
            <a:off x="8305800" y="4343400"/>
            <a:ext cx="30784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백그라운드 작업. 즐겨찾기 저장소의 새 push 주기 확인</a:t>
            </a:r>
            <a:endParaRPr lang="en-US" sz="1250" dirty="0"/>
          </a:p>
        </p:txBody>
      </p:sp>
      <p:sp>
        <p:nvSpPr>
          <p:cNvPr id="36" name="Text 34"/>
          <p:cNvSpPr txBox="1"/>
          <p:nvPr/>
        </p:nvSpPr>
        <p:spPr>
          <a:xfrm>
            <a:off x="548640" y="5532120"/>
            <a:ext cx="110642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리디자인에서 새로 추가한 라이브러리는 없습니다. 아이콘은 앱 자체 벡터 리소스로, 하단 탭과 시트는 기존 Material 3 구성 요소로 만들었습니다.</a:t>
            </a:r>
            <a:endParaRPr lang="en-US" sz="12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3F8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0A6FD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보안 · 인증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94944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OAuth 2.0 + PKCE 로그인 흐름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4652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UBGitea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1183112" y="644652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0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13</a:t>
            </a:r>
            <a:endParaRPr lang="en-US" sz="10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1463040"/>
            <a:ext cx="11064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클라이언트 시크릿을 저장하거나 전송하지 않는 공개 클라이언트(Public Client) 방식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548640" y="2011680"/>
            <a:ext cx="2066544" cy="3840480"/>
          </a:xfrm>
          <a:prstGeom prst="roundRect">
            <a:avLst>
              <a:gd name="adj" fmla="val 6195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1307592" y="2286000"/>
            <a:ext cx="548640" cy="548640"/>
          </a:xfrm>
          <a:prstGeom prst="ellipse">
            <a:avLst/>
          </a:prstGeom>
          <a:solidFill>
            <a:srgbClr val="0A6FD8"/>
          </a:solidFill>
          <a:ln w="12700">
            <a:solidFill>
              <a:srgbClr val="0A6FD8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1307592" y="228600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</a:t>
            </a:r>
            <a:endParaRPr lang="en-US" sz="1600" dirty="0"/>
          </a:p>
        </p:txBody>
      </p:sp>
      <p:sp>
        <p:nvSpPr>
          <p:cNvPr id="10" name="Text 8"/>
          <p:cNvSpPr txBox="1"/>
          <p:nvPr/>
        </p:nvSpPr>
        <p:spPr>
          <a:xfrm>
            <a:off x="685800" y="3017520"/>
            <a:ext cx="1792224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PKCE 코드 생성</a:t>
            </a:r>
            <a:endParaRPr lang="en-US" sz="1400" dirty="0"/>
          </a:p>
        </p:txBody>
      </p:sp>
      <p:sp>
        <p:nvSpPr>
          <p:cNvPr id="11" name="Text 9"/>
          <p:cNvSpPr txBox="1"/>
          <p:nvPr/>
        </p:nvSpPr>
        <p:spPr>
          <a:xfrm>
            <a:off x="713232" y="3749040"/>
            <a:ext cx="173736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SecureRandom으로 code_verifier, challenge(S256), state를 매번 새로 생성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2798064" y="2011680"/>
            <a:ext cx="2066544" cy="3840480"/>
          </a:xfrm>
          <a:prstGeom prst="roundRect">
            <a:avLst>
              <a:gd name="adj" fmla="val 6195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3557016" y="2286000"/>
            <a:ext cx="548640" cy="548640"/>
          </a:xfrm>
          <a:prstGeom prst="ellipse">
            <a:avLst/>
          </a:prstGeom>
          <a:solidFill>
            <a:srgbClr val="0A6FD8"/>
          </a:solidFill>
          <a:ln w="12700">
            <a:solidFill>
              <a:srgbClr val="0A6FD8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3557016" y="228600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</a:t>
            </a:r>
            <a:endParaRPr lang="en-US" sz="1600" dirty="0"/>
          </a:p>
        </p:txBody>
      </p:sp>
      <p:sp>
        <p:nvSpPr>
          <p:cNvPr id="15" name="Text 13"/>
          <p:cNvSpPr txBox="1"/>
          <p:nvPr/>
        </p:nvSpPr>
        <p:spPr>
          <a:xfrm>
            <a:off x="2935224" y="3017520"/>
            <a:ext cx="1792224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시스템 브라우저 호출</a:t>
            </a:r>
            <a:endParaRPr lang="en-US" sz="1400" dirty="0"/>
          </a:p>
        </p:txBody>
      </p:sp>
      <p:sp>
        <p:nvSpPr>
          <p:cNvPr id="16" name="Text 14"/>
          <p:cNvSpPr txBox="1"/>
          <p:nvPr/>
        </p:nvSpPr>
        <p:spPr>
          <a:xfrm>
            <a:off x="2962656" y="3749040"/>
            <a:ext cx="173736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Custom Tabs로 Gitea 인증 페이지를 연다 (WebView 사용 안 함)</a:t>
            </a:r>
            <a:endParaRPr lang="en-US" sz="1200" dirty="0"/>
          </a:p>
        </p:txBody>
      </p:sp>
      <p:sp>
        <p:nvSpPr>
          <p:cNvPr id="17" name="Shape 15"/>
          <p:cNvSpPr/>
          <p:nvPr/>
        </p:nvSpPr>
        <p:spPr>
          <a:xfrm>
            <a:off x="5047488" y="2011680"/>
            <a:ext cx="2066544" cy="3840480"/>
          </a:xfrm>
          <a:prstGeom prst="roundRect">
            <a:avLst>
              <a:gd name="adj" fmla="val 6195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5806440" y="2286000"/>
            <a:ext cx="548640" cy="548640"/>
          </a:xfrm>
          <a:prstGeom prst="ellipse">
            <a:avLst/>
          </a:prstGeom>
          <a:solidFill>
            <a:srgbClr val="0A6FD8"/>
          </a:solidFill>
          <a:ln w="12700">
            <a:solidFill>
              <a:srgbClr val="0A6FD8"/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5806440" y="228600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3</a:t>
            </a:r>
            <a:endParaRPr lang="en-US" sz="1600" dirty="0"/>
          </a:p>
        </p:txBody>
      </p:sp>
      <p:sp>
        <p:nvSpPr>
          <p:cNvPr id="20" name="Text 18"/>
          <p:cNvSpPr txBox="1"/>
          <p:nvPr/>
        </p:nvSpPr>
        <p:spPr>
          <a:xfrm>
            <a:off x="5184648" y="3017520"/>
            <a:ext cx="1792224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사용자 로그인/승인</a:t>
            </a:r>
            <a:endParaRPr lang="en-US" sz="1400" dirty="0"/>
          </a:p>
        </p:txBody>
      </p:sp>
      <p:sp>
        <p:nvSpPr>
          <p:cNvPr id="21" name="Text 19"/>
          <p:cNvSpPr txBox="1"/>
          <p:nvPr/>
        </p:nvSpPr>
        <p:spPr>
          <a:xfrm>
            <a:off x="5212080" y="3749040"/>
            <a:ext cx="173736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Gitea 웹에서 로그인 후 앱 권한 승인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7296912" y="2011680"/>
            <a:ext cx="2066544" cy="3840480"/>
          </a:xfrm>
          <a:prstGeom prst="roundRect">
            <a:avLst>
              <a:gd name="adj" fmla="val 6195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8055864" y="2286000"/>
            <a:ext cx="548640" cy="548640"/>
          </a:xfrm>
          <a:prstGeom prst="ellipse">
            <a:avLst/>
          </a:prstGeom>
          <a:solidFill>
            <a:srgbClr val="0A6FD8"/>
          </a:solidFill>
          <a:ln w="12700">
            <a:solidFill>
              <a:srgbClr val="0A6FD8"/>
            </a:solidFill>
            <a:prstDash val="solid"/>
          </a:ln>
        </p:spPr>
      </p:sp>
      <p:sp>
        <p:nvSpPr>
          <p:cNvPr id="24" name="Text 22"/>
          <p:cNvSpPr txBox="1"/>
          <p:nvPr/>
        </p:nvSpPr>
        <p:spPr>
          <a:xfrm>
            <a:off x="8055864" y="228600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4</a:t>
            </a:r>
            <a:endParaRPr lang="en-US" sz="1600" dirty="0"/>
          </a:p>
        </p:txBody>
      </p:sp>
      <p:sp>
        <p:nvSpPr>
          <p:cNvPr id="25" name="Text 23"/>
          <p:cNvSpPr txBox="1"/>
          <p:nvPr/>
        </p:nvSpPr>
        <p:spPr>
          <a:xfrm>
            <a:off x="7434072" y="3017520"/>
            <a:ext cx="1792224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App Link 콜백</a:t>
            </a:r>
            <a:endParaRPr lang="en-US" sz="1400" dirty="0"/>
          </a:p>
        </p:txBody>
      </p:sp>
      <p:sp>
        <p:nvSpPr>
          <p:cNvPr id="26" name="Text 24"/>
          <p:cNvSpPr txBox="1"/>
          <p:nvPr/>
        </p:nvSpPr>
        <p:spPr>
          <a:xfrm>
            <a:off x="7461504" y="3749040"/>
            <a:ext cx="173736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검증된 redirect_uri로 authorization code 수신, state와 redirect 일치 확인</a:t>
            </a:r>
            <a:endParaRPr lang="en-US" sz="1200" dirty="0"/>
          </a:p>
        </p:txBody>
      </p:sp>
      <p:sp>
        <p:nvSpPr>
          <p:cNvPr id="27" name="Shape 25"/>
          <p:cNvSpPr/>
          <p:nvPr/>
        </p:nvSpPr>
        <p:spPr>
          <a:xfrm>
            <a:off x="9546336" y="2011680"/>
            <a:ext cx="2066544" cy="3840480"/>
          </a:xfrm>
          <a:prstGeom prst="roundRect">
            <a:avLst>
              <a:gd name="adj" fmla="val 6195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10305288" y="2286000"/>
            <a:ext cx="548640" cy="548640"/>
          </a:xfrm>
          <a:prstGeom prst="ellipse">
            <a:avLst/>
          </a:prstGeom>
          <a:solidFill>
            <a:srgbClr val="0A6FD8"/>
          </a:solidFill>
          <a:ln w="12700">
            <a:solidFill>
              <a:srgbClr val="0A6FD8"/>
            </a:solidFill>
            <a:prstDash val="solid"/>
          </a:ln>
        </p:spPr>
      </p:sp>
      <p:sp>
        <p:nvSpPr>
          <p:cNvPr id="29" name="Text 27"/>
          <p:cNvSpPr txBox="1"/>
          <p:nvPr/>
        </p:nvSpPr>
        <p:spPr>
          <a:xfrm>
            <a:off x="10305288" y="228600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5</a:t>
            </a:r>
            <a:endParaRPr lang="en-US" sz="1600" dirty="0"/>
          </a:p>
        </p:txBody>
      </p:sp>
      <p:sp>
        <p:nvSpPr>
          <p:cNvPr id="30" name="Text 28"/>
          <p:cNvSpPr txBox="1"/>
          <p:nvPr/>
        </p:nvSpPr>
        <p:spPr>
          <a:xfrm>
            <a:off x="9683496" y="3017520"/>
            <a:ext cx="1792224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토큰 교환 &amp; 저장</a:t>
            </a:r>
            <a:endParaRPr lang="en-US" sz="1400" dirty="0"/>
          </a:p>
        </p:txBody>
      </p:sp>
      <p:sp>
        <p:nvSpPr>
          <p:cNvPr id="31" name="Text 29"/>
          <p:cNvSpPr txBox="1"/>
          <p:nvPr/>
        </p:nvSpPr>
        <p:spPr>
          <a:xfrm>
            <a:off x="9710928" y="3749040"/>
            <a:ext cx="173736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code_verifier로 access token을 받아 Keystore에 암호화 저장</a:t>
            </a:r>
            <a:endParaRPr lang="en-US" sz="1200" dirty="0"/>
          </a:p>
        </p:txBody>
      </p:sp>
      <p:sp>
        <p:nvSpPr>
          <p:cNvPr id="32" name="Text 30"/>
          <p:cNvSpPr txBox="1"/>
          <p:nvPr/>
        </p:nvSpPr>
        <p:spPr>
          <a:xfrm>
            <a:off x="548640" y="5989320"/>
            <a:ext cx="110642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요청 권한: 사용자·저장소·조직·이슈·알림 읽기, 그리고 즐겨찾기를 위한 write:user, write:repository</a:t>
            </a:r>
            <a:endParaRPr lang="en-US" sz="11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3F8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0A6FD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아키텍처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94944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레이어 구조 — core / data / domain / feature / ui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4652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UBGitea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1183112" y="644652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0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14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554480"/>
            <a:ext cx="11064240" cy="841248"/>
          </a:xfrm>
          <a:prstGeom prst="roundRect">
            <a:avLst>
              <a:gd name="adj" fmla="val 15217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777240" y="1554480"/>
            <a:ext cx="356616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화면별 ViewModel + Compose UI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4480560" y="1783080"/>
            <a:ext cx="1280160" cy="384048"/>
          </a:xfrm>
          <a:prstGeom prst="roundRect">
            <a:avLst>
              <a:gd name="adj" fmla="val 50000"/>
            </a:avLst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4480560" y="1783080"/>
            <a:ext cx="12801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7509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feature</a:t>
            </a:r>
            <a:endParaRPr lang="en-US" sz="1200" dirty="0"/>
          </a:p>
        </p:txBody>
      </p:sp>
      <p:sp>
        <p:nvSpPr>
          <p:cNvPr id="10" name="Text 8"/>
          <p:cNvSpPr txBox="1"/>
          <p:nvPr/>
        </p:nvSpPr>
        <p:spPr>
          <a:xfrm>
            <a:off x="6035040" y="1554480"/>
            <a:ext cx="534924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홈, 작업, 저장소, 코드 브라우저, 히스토리, 브랜치 상세, 이슈/PR, 알림, 설정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548640" y="2487168"/>
            <a:ext cx="11064240" cy="841248"/>
          </a:xfrm>
          <a:prstGeom prst="roundRect">
            <a:avLst>
              <a:gd name="adj" fmla="val 15217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777240" y="2487168"/>
            <a:ext cx="356616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순수 Kotlin 모델 · 인터페이스</a:t>
            </a:r>
            <a:endParaRPr lang="en-US" sz="1400" dirty="0"/>
          </a:p>
        </p:txBody>
      </p:sp>
      <p:sp>
        <p:nvSpPr>
          <p:cNvPr id="13" name="Shape 11"/>
          <p:cNvSpPr/>
          <p:nvPr/>
        </p:nvSpPr>
        <p:spPr>
          <a:xfrm>
            <a:off x="4480560" y="2715768"/>
            <a:ext cx="1280160" cy="384048"/>
          </a:xfrm>
          <a:prstGeom prst="roundRect">
            <a:avLst>
              <a:gd name="adj" fmla="val 50000"/>
            </a:avLst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4480560" y="2715768"/>
            <a:ext cx="12801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7509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domain</a:t>
            </a:r>
            <a:endParaRPr lang="en-US" sz="1200" dirty="0"/>
          </a:p>
        </p:txBody>
      </p:sp>
      <p:sp>
        <p:nvSpPr>
          <p:cNvPr id="15" name="Text 13"/>
          <p:cNvSpPr txBox="1"/>
          <p:nvPr/>
        </p:nvSpPr>
        <p:spPr>
          <a:xfrm>
            <a:off x="6035040" y="2487168"/>
            <a:ext cx="534924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네트워크를 모르는 도메인 규칙. RepositorySummary, ActivityItem, WorkItemHit 등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548640" y="3419856"/>
            <a:ext cx="11064240" cy="841248"/>
          </a:xfrm>
          <a:prstGeom prst="roundRect">
            <a:avLst>
              <a:gd name="adj" fmla="val 15217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777240" y="3419856"/>
            <a:ext cx="356616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Gitea REST API 어댑터</a:t>
            </a:r>
            <a:endParaRPr lang="en-US" sz="1400" dirty="0"/>
          </a:p>
        </p:txBody>
      </p:sp>
      <p:sp>
        <p:nvSpPr>
          <p:cNvPr id="18" name="Shape 16"/>
          <p:cNvSpPr/>
          <p:nvPr/>
        </p:nvSpPr>
        <p:spPr>
          <a:xfrm>
            <a:off x="4480560" y="3648456"/>
            <a:ext cx="1280160" cy="384048"/>
          </a:xfrm>
          <a:prstGeom prst="roundRect">
            <a:avLst>
              <a:gd name="adj" fmla="val 50000"/>
            </a:avLst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4480560" y="3648456"/>
            <a:ext cx="12801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7509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data</a:t>
            </a:r>
            <a:endParaRPr lang="en-US" sz="1200" dirty="0"/>
          </a:p>
        </p:txBody>
      </p:sp>
      <p:sp>
        <p:nvSpPr>
          <p:cNvPr id="20" name="Text 18"/>
          <p:cNvSpPr txBox="1"/>
          <p:nvPr/>
        </p:nvSpPr>
        <p:spPr>
          <a:xfrm>
            <a:off x="6035040" y="3419856"/>
            <a:ext cx="534924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OkHttp + Gson으로 실제 HTTP 호출을 domain 인터페이스로 구현</a:t>
            </a:r>
            <a:endParaRPr lang="en-US" sz="1300" dirty="0"/>
          </a:p>
        </p:txBody>
      </p:sp>
      <p:sp>
        <p:nvSpPr>
          <p:cNvPr id="21" name="Shape 19"/>
          <p:cNvSpPr/>
          <p:nvPr/>
        </p:nvSpPr>
        <p:spPr>
          <a:xfrm>
            <a:off x="548640" y="4352544"/>
            <a:ext cx="11064240" cy="841248"/>
          </a:xfrm>
          <a:prstGeom prst="roundRect">
            <a:avLst>
              <a:gd name="adj" fmla="val 15217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22" name="Text 20"/>
          <p:cNvSpPr txBox="1"/>
          <p:nvPr/>
        </p:nvSpPr>
        <p:spPr>
          <a:xfrm>
            <a:off x="777240" y="4352544"/>
            <a:ext cx="356616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인증 · 네트워크 · 저장 공통 기반</a:t>
            </a:r>
            <a:endParaRPr lang="en-US" sz="1400" dirty="0"/>
          </a:p>
        </p:txBody>
      </p:sp>
      <p:sp>
        <p:nvSpPr>
          <p:cNvPr id="23" name="Shape 21"/>
          <p:cNvSpPr/>
          <p:nvPr/>
        </p:nvSpPr>
        <p:spPr>
          <a:xfrm>
            <a:off x="4480560" y="4581144"/>
            <a:ext cx="1280160" cy="384048"/>
          </a:xfrm>
          <a:prstGeom prst="roundRect">
            <a:avLst>
              <a:gd name="adj" fmla="val 50000"/>
            </a:avLst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24" name="Text 22"/>
          <p:cNvSpPr txBox="1"/>
          <p:nvPr/>
        </p:nvSpPr>
        <p:spPr>
          <a:xfrm>
            <a:off x="4480560" y="4581144"/>
            <a:ext cx="12801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7509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core</a:t>
            </a:r>
            <a:endParaRPr lang="en-US" sz="1200" dirty="0"/>
          </a:p>
        </p:txBody>
      </p:sp>
      <p:sp>
        <p:nvSpPr>
          <p:cNvPr id="25" name="Text 23"/>
          <p:cNvSpPr txBox="1"/>
          <p:nvPr/>
        </p:nvSpPr>
        <p:spPr>
          <a:xfrm>
            <a:off x="6035040" y="4352544"/>
            <a:ext cx="534924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OAuth/PKCE, HttpTransport, Android Keystore 토큰 저장소, 설정 저장소</a:t>
            </a:r>
            <a:endParaRPr lang="en-US" sz="1300" dirty="0"/>
          </a:p>
        </p:txBody>
      </p:sp>
      <p:sp>
        <p:nvSpPr>
          <p:cNvPr id="26" name="Shape 24"/>
          <p:cNvSpPr/>
          <p:nvPr/>
        </p:nvSpPr>
        <p:spPr>
          <a:xfrm>
            <a:off x="548640" y="5285232"/>
            <a:ext cx="11064240" cy="841248"/>
          </a:xfrm>
          <a:prstGeom prst="roundRect">
            <a:avLst>
              <a:gd name="adj" fmla="val 15217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27" name="Text 25"/>
          <p:cNvSpPr txBox="1"/>
          <p:nvPr/>
        </p:nvSpPr>
        <p:spPr>
          <a:xfrm>
            <a:off x="777240" y="5285232"/>
            <a:ext cx="356616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앱 뼈대 · 공용 컴포넌트 · 테마</a:t>
            </a:r>
            <a:endParaRPr lang="en-US" sz="1400" dirty="0"/>
          </a:p>
        </p:txBody>
      </p:sp>
      <p:sp>
        <p:nvSpPr>
          <p:cNvPr id="28" name="Shape 26"/>
          <p:cNvSpPr/>
          <p:nvPr/>
        </p:nvSpPr>
        <p:spPr>
          <a:xfrm>
            <a:off x="4480560" y="5513832"/>
            <a:ext cx="1280160" cy="384048"/>
          </a:xfrm>
          <a:prstGeom prst="roundRect">
            <a:avLst>
              <a:gd name="adj" fmla="val 50000"/>
            </a:avLst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29" name="Text 27"/>
          <p:cNvSpPr txBox="1"/>
          <p:nvPr/>
        </p:nvSpPr>
        <p:spPr>
          <a:xfrm>
            <a:off x="4480560" y="5513832"/>
            <a:ext cx="12801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7509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ui</a:t>
            </a:r>
            <a:endParaRPr lang="en-US" sz="1200" dirty="0"/>
          </a:p>
        </p:txBody>
      </p:sp>
      <p:sp>
        <p:nvSpPr>
          <p:cNvPr id="30" name="Text 28"/>
          <p:cNvSpPr txBox="1"/>
          <p:nvPr/>
        </p:nvSpPr>
        <p:spPr>
          <a:xfrm>
            <a:off x="6035040" y="5285232"/>
            <a:ext cx="534924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AppShell(탭/세로 메뉴), 상단 바, 카드·배지·아이콘, 하늘색 Material 3 테마</a:t>
            </a:r>
            <a:endParaRPr lang="en-US" sz="1300" dirty="0"/>
          </a:p>
        </p:txBody>
      </p:sp>
      <p:sp>
        <p:nvSpPr>
          <p:cNvPr id="31" name="Text 29"/>
          <p:cNvSpPr txBox="1"/>
          <p:nvPr/>
        </p:nvSpPr>
        <p:spPr>
          <a:xfrm>
            <a:off x="548640" y="6263640"/>
            <a:ext cx="11064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의존 방향: feature → domain ← data,  core는 전 계층이 공유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3F8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0A6FD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핵심 클래스 (1/3)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94944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core — 인증 · 네트워크 · 백그라운드 작업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4652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UBGitea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1183112" y="644652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0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15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554480"/>
            <a:ext cx="11064240" cy="731520"/>
          </a:xfrm>
          <a:prstGeom prst="roundRect">
            <a:avLst>
              <a:gd name="adj" fmla="val 17500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777240" y="1554480"/>
            <a:ext cx="3291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E1B2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OAuthClientConfig / Pkce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4206240" y="1728216"/>
            <a:ext cx="1600200" cy="384048"/>
          </a:xfrm>
          <a:prstGeom prst="roundRect">
            <a:avLst>
              <a:gd name="adj" fmla="val 50000"/>
            </a:avLst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4206240" y="1728216"/>
            <a:ext cx="16002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7509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auth/protocol</a:t>
            </a:r>
            <a:endParaRPr lang="en-US" sz="1200" dirty="0"/>
          </a:p>
        </p:txBody>
      </p:sp>
      <p:sp>
        <p:nvSpPr>
          <p:cNvPr id="10" name="Text 8"/>
          <p:cNvSpPr txBox="1"/>
          <p:nvPr/>
        </p:nvSpPr>
        <p:spPr>
          <a:xfrm>
            <a:off x="6080760" y="1554480"/>
            <a:ext cx="5303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OAuth 설정값 보관, 로그인 시도마다 새 PKCE 값과 state 생성 (순수 Kotlin)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548640" y="2377440"/>
            <a:ext cx="11064240" cy="731520"/>
          </a:xfrm>
          <a:prstGeom prst="roundRect">
            <a:avLst>
              <a:gd name="adj" fmla="val 17500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777240" y="2377440"/>
            <a:ext cx="3291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E1B2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OAuthCallbackValidator</a:t>
            </a:r>
            <a:endParaRPr lang="en-US" sz="1400" dirty="0"/>
          </a:p>
        </p:txBody>
      </p:sp>
      <p:sp>
        <p:nvSpPr>
          <p:cNvPr id="13" name="Shape 11"/>
          <p:cNvSpPr/>
          <p:nvPr/>
        </p:nvSpPr>
        <p:spPr>
          <a:xfrm>
            <a:off x="4206240" y="2551176"/>
            <a:ext cx="1600200" cy="384048"/>
          </a:xfrm>
          <a:prstGeom prst="roundRect">
            <a:avLst>
              <a:gd name="adj" fmla="val 50000"/>
            </a:avLst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4206240" y="2551176"/>
            <a:ext cx="16002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7509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auth/protocol</a:t>
            </a:r>
            <a:endParaRPr lang="en-US" sz="1200" dirty="0"/>
          </a:p>
        </p:txBody>
      </p:sp>
      <p:sp>
        <p:nvSpPr>
          <p:cNvPr id="15" name="Text 13"/>
          <p:cNvSpPr txBox="1"/>
          <p:nvPr/>
        </p:nvSpPr>
        <p:spPr>
          <a:xfrm>
            <a:off x="6080760" y="2377440"/>
            <a:ext cx="5303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앱으로 돌아온 콜백 URL의 state와 redirect_uri가 정확히 일치하는지 검증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548640" y="3200400"/>
            <a:ext cx="11064240" cy="731520"/>
          </a:xfrm>
          <a:prstGeom prst="roundRect">
            <a:avLst>
              <a:gd name="adj" fmla="val 17500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777240" y="3200400"/>
            <a:ext cx="3291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E1B2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AndroidKeystoreTokenVault</a:t>
            </a:r>
            <a:endParaRPr lang="en-US" sz="1400" dirty="0"/>
          </a:p>
        </p:txBody>
      </p:sp>
      <p:sp>
        <p:nvSpPr>
          <p:cNvPr id="18" name="Shape 16"/>
          <p:cNvSpPr/>
          <p:nvPr/>
        </p:nvSpPr>
        <p:spPr>
          <a:xfrm>
            <a:off x="4206240" y="3374136"/>
            <a:ext cx="1600200" cy="384048"/>
          </a:xfrm>
          <a:prstGeom prst="roundRect">
            <a:avLst>
              <a:gd name="adj" fmla="val 50000"/>
            </a:avLst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4206240" y="3374136"/>
            <a:ext cx="16002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7509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auth/android</a:t>
            </a:r>
            <a:endParaRPr lang="en-US" sz="1200" dirty="0"/>
          </a:p>
        </p:txBody>
      </p:sp>
      <p:sp>
        <p:nvSpPr>
          <p:cNvPr id="20" name="Text 18"/>
          <p:cNvSpPr txBox="1"/>
          <p:nvPr/>
        </p:nvSpPr>
        <p:spPr>
          <a:xfrm>
            <a:off x="6080760" y="3200400"/>
            <a:ext cx="5303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OAuth 토큰을 Android Keystore 기반 AES/GCM으로 암호화 저장·조회·삭제</a:t>
            </a:r>
            <a:endParaRPr lang="en-US" sz="1300" dirty="0"/>
          </a:p>
        </p:txBody>
      </p:sp>
      <p:sp>
        <p:nvSpPr>
          <p:cNvPr id="21" name="Shape 19"/>
          <p:cNvSpPr/>
          <p:nvPr/>
        </p:nvSpPr>
        <p:spPr>
          <a:xfrm>
            <a:off x="548640" y="4023360"/>
            <a:ext cx="11064240" cy="731520"/>
          </a:xfrm>
          <a:prstGeom prst="roundRect">
            <a:avLst>
              <a:gd name="adj" fmla="val 17500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22" name="Text 20"/>
          <p:cNvSpPr txBox="1"/>
          <p:nvPr/>
        </p:nvSpPr>
        <p:spPr>
          <a:xfrm>
            <a:off x="777240" y="4023360"/>
            <a:ext cx="3291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E1B2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OkHttpTransport / ApiFailure</a:t>
            </a:r>
            <a:endParaRPr lang="en-US" sz="1400" dirty="0"/>
          </a:p>
        </p:txBody>
      </p:sp>
      <p:sp>
        <p:nvSpPr>
          <p:cNvPr id="23" name="Shape 21"/>
          <p:cNvSpPr/>
          <p:nvPr/>
        </p:nvSpPr>
        <p:spPr>
          <a:xfrm>
            <a:off x="4206240" y="4197096"/>
            <a:ext cx="1600200" cy="384048"/>
          </a:xfrm>
          <a:prstGeom prst="roundRect">
            <a:avLst>
              <a:gd name="adj" fmla="val 50000"/>
            </a:avLst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24" name="Text 22"/>
          <p:cNvSpPr txBox="1"/>
          <p:nvPr/>
        </p:nvSpPr>
        <p:spPr>
          <a:xfrm>
            <a:off x="4206240" y="4197096"/>
            <a:ext cx="16002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7509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network</a:t>
            </a:r>
            <a:endParaRPr lang="en-US" sz="1200" dirty="0"/>
          </a:p>
        </p:txBody>
      </p:sp>
      <p:sp>
        <p:nvSpPr>
          <p:cNvPr id="25" name="Text 23"/>
          <p:cNvSpPr txBox="1"/>
          <p:nvPr/>
        </p:nvSpPr>
        <p:spPr>
          <a:xfrm>
            <a:off x="6080760" y="4023360"/>
            <a:ext cx="5303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HTTP 호출 실행, 상태 코드를 인증 만료·권한 없음·오프라인 등 타입별 실패로 매핑</a:t>
            </a:r>
            <a:endParaRPr lang="en-US" sz="1300" dirty="0"/>
          </a:p>
        </p:txBody>
      </p:sp>
      <p:sp>
        <p:nvSpPr>
          <p:cNvPr id="26" name="Shape 24"/>
          <p:cNvSpPr/>
          <p:nvPr/>
        </p:nvSpPr>
        <p:spPr>
          <a:xfrm>
            <a:off x="548640" y="4846320"/>
            <a:ext cx="11064240" cy="731520"/>
          </a:xfrm>
          <a:prstGeom prst="roundRect">
            <a:avLst>
              <a:gd name="adj" fmla="val 17500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27" name="Text 25"/>
          <p:cNvSpPr txBox="1"/>
          <p:nvPr/>
        </p:nvSpPr>
        <p:spPr>
          <a:xfrm>
            <a:off x="777240" y="4846320"/>
            <a:ext cx="3291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E1B2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FavoritePushCheckWorker</a:t>
            </a:r>
            <a:endParaRPr lang="en-US" sz="1400" dirty="0"/>
          </a:p>
        </p:txBody>
      </p:sp>
      <p:sp>
        <p:nvSpPr>
          <p:cNvPr id="28" name="Shape 26"/>
          <p:cNvSpPr/>
          <p:nvPr/>
        </p:nvSpPr>
        <p:spPr>
          <a:xfrm>
            <a:off x="4206240" y="5020056"/>
            <a:ext cx="1600200" cy="384048"/>
          </a:xfrm>
          <a:prstGeom prst="roundRect">
            <a:avLst>
              <a:gd name="adj" fmla="val 50000"/>
            </a:avLst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29" name="Text 27"/>
          <p:cNvSpPr txBox="1"/>
          <p:nvPr/>
        </p:nvSpPr>
        <p:spPr>
          <a:xfrm>
            <a:off x="4206240" y="5020056"/>
            <a:ext cx="16002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7509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notifications</a:t>
            </a:r>
            <a:endParaRPr lang="en-US" sz="1200" dirty="0"/>
          </a:p>
        </p:txBody>
      </p:sp>
      <p:sp>
        <p:nvSpPr>
          <p:cNvPr id="30" name="Text 28"/>
          <p:cNvSpPr txBox="1"/>
          <p:nvPr/>
        </p:nvSpPr>
        <p:spPr>
          <a:xfrm>
            <a:off x="6080760" y="4846320"/>
            <a:ext cx="5303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WorkManager로 즐겨찾기 저장소의 새 push를 주기적으로 확인해 알림 발송</a:t>
            </a:r>
            <a:endParaRPr lang="en-US" sz="1300" dirty="0"/>
          </a:p>
        </p:txBody>
      </p:sp>
      <p:sp>
        <p:nvSpPr>
          <p:cNvPr id="31" name="Shape 29"/>
          <p:cNvSpPr/>
          <p:nvPr/>
        </p:nvSpPr>
        <p:spPr>
          <a:xfrm>
            <a:off x="548640" y="5669280"/>
            <a:ext cx="11064240" cy="731520"/>
          </a:xfrm>
          <a:prstGeom prst="roundRect">
            <a:avLst>
              <a:gd name="adj" fmla="val 17500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32" name="Text 30"/>
          <p:cNvSpPr txBox="1"/>
          <p:nvPr/>
        </p:nvSpPr>
        <p:spPr>
          <a:xfrm>
            <a:off x="777240" y="5669280"/>
            <a:ext cx="3291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E1B2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AppSettingsStore</a:t>
            </a:r>
            <a:endParaRPr lang="en-US" sz="1400" dirty="0"/>
          </a:p>
        </p:txBody>
      </p:sp>
      <p:sp>
        <p:nvSpPr>
          <p:cNvPr id="33" name="Shape 31"/>
          <p:cNvSpPr/>
          <p:nvPr/>
        </p:nvSpPr>
        <p:spPr>
          <a:xfrm>
            <a:off x="4206240" y="5843016"/>
            <a:ext cx="1600200" cy="384048"/>
          </a:xfrm>
          <a:prstGeom prst="roundRect">
            <a:avLst>
              <a:gd name="adj" fmla="val 50000"/>
            </a:avLst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34" name="Text 32"/>
          <p:cNvSpPr txBox="1"/>
          <p:nvPr/>
        </p:nvSpPr>
        <p:spPr>
          <a:xfrm>
            <a:off x="4206240" y="5843016"/>
            <a:ext cx="16002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7509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settings</a:t>
            </a:r>
            <a:endParaRPr lang="en-US" sz="1200" dirty="0"/>
          </a:p>
        </p:txBody>
      </p:sp>
      <p:sp>
        <p:nvSpPr>
          <p:cNvPr id="35" name="Text 33"/>
          <p:cNvSpPr txBox="1"/>
          <p:nvPr/>
        </p:nvSpPr>
        <p:spPr>
          <a:xfrm>
            <a:off x="6080760" y="5669280"/>
            <a:ext cx="5303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인증 재시도, push 알림, 코드 줄바꿈, 코드 글자 크기 설정 보관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3F8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0A6FD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핵심 클래스 (2/3)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94944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data &amp; domain — API 구현체와 순수 도메인 모델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4652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UBGitea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1183112" y="644652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0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16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554480"/>
            <a:ext cx="11064240" cy="731520"/>
          </a:xfrm>
          <a:prstGeom prst="roundRect">
            <a:avLst>
              <a:gd name="adj" fmla="val 17500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777240" y="1554480"/>
            <a:ext cx="3291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E1B2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GiteaRepositoryBrowserApi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4206240" y="1728216"/>
            <a:ext cx="1874520" cy="384048"/>
          </a:xfrm>
          <a:prstGeom prst="roundRect">
            <a:avLst>
              <a:gd name="adj" fmla="val 50000"/>
            </a:avLst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4206240" y="1728216"/>
            <a:ext cx="18745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7509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data/repositories</a:t>
            </a:r>
            <a:endParaRPr lang="en-US" sz="1200" dirty="0"/>
          </a:p>
        </p:txBody>
      </p:sp>
      <p:sp>
        <p:nvSpPr>
          <p:cNvPr id="10" name="Text 8"/>
          <p:cNvSpPr txBox="1"/>
          <p:nvPr/>
        </p:nvSpPr>
        <p:spPr>
          <a:xfrm>
            <a:off x="6355080" y="1554480"/>
            <a:ext cx="5029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저장소·브랜치·파일 조회, 즐겨찾기(star), 조직 목록을 한 클래스가 구현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548640" y="2377440"/>
            <a:ext cx="11064240" cy="731520"/>
          </a:xfrm>
          <a:prstGeom prst="roundRect">
            <a:avLst>
              <a:gd name="adj" fmla="val 17500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777240" y="2377440"/>
            <a:ext cx="3291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E1B2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GiteaActivityApi</a:t>
            </a:r>
            <a:endParaRPr lang="en-US" sz="1400" dirty="0"/>
          </a:p>
        </p:txBody>
      </p:sp>
      <p:sp>
        <p:nvSpPr>
          <p:cNvPr id="13" name="Shape 11"/>
          <p:cNvSpPr/>
          <p:nvPr/>
        </p:nvSpPr>
        <p:spPr>
          <a:xfrm>
            <a:off x="4206240" y="2551176"/>
            <a:ext cx="1874520" cy="384048"/>
          </a:xfrm>
          <a:prstGeom prst="roundRect">
            <a:avLst>
              <a:gd name="adj" fmla="val 50000"/>
            </a:avLst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4206240" y="2551176"/>
            <a:ext cx="18745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7509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data/activity</a:t>
            </a:r>
            <a:endParaRPr lang="en-US" sz="1200" dirty="0"/>
          </a:p>
        </p:txBody>
      </p:sp>
      <p:sp>
        <p:nvSpPr>
          <p:cNvPr id="15" name="Text 13"/>
          <p:cNvSpPr txBox="1"/>
          <p:nvPr/>
        </p:nvSpPr>
        <p:spPr>
          <a:xfrm>
            <a:off x="6355080" y="2377440"/>
            <a:ext cx="5029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활동 피드 조회. 활동 종류 27가지를 타임라인용 18가지로 정리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548640" y="3200400"/>
            <a:ext cx="11064240" cy="731520"/>
          </a:xfrm>
          <a:prstGeom prst="roundRect">
            <a:avLst>
              <a:gd name="adj" fmla="val 17500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777240" y="3200400"/>
            <a:ext cx="3291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E1B2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GiteaWorkSearchApi</a:t>
            </a:r>
            <a:endParaRPr lang="en-US" sz="1400" dirty="0"/>
          </a:p>
        </p:txBody>
      </p:sp>
      <p:sp>
        <p:nvSpPr>
          <p:cNvPr id="18" name="Shape 16"/>
          <p:cNvSpPr/>
          <p:nvPr/>
        </p:nvSpPr>
        <p:spPr>
          <a:xfrm>
            <a:off x="4206240" y="3374136"/>
            <a:ext cx="1874520" cy="384048"/>
          </a:xfrm>
          <a:prstGeom prst="roundRect">
            <a:avLst>
              <a:gd name="adj" fmla="val 50000"/>
            </a:avLst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4206240" y="3374136"/>
            <a:ext cx="18745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7509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data/workitems</a:t>
            </a:r>
            <a:endParaRPr lang="en-US" sz="1200" dirty="0"/>
          </a:p>
        </p:txBody>
      </p:sp>
      <p:sp>
        <p:nvSpPr>
          <p:cNvPr id="20" name="Text 18"/>
          <p:cNvSpPr txBox="1"/>
          <p:nvPr/>
        </p:nvSpPr>
        <p:spPr>
          <a:xfrm>
            <a:off x="6355080" y="3200400"/>
            <a:ext cx="5029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모든 저장소의 이슈/PR 검색과 개수 조회</a:t>
            </a:r>
            <a:endParaRPr lang="en-US" sz="1300" dirty="0"/>
          </a:p>
        </p:txBody>
      </p:sp>
      <p:sp>
        <p:nvSpPr>
          <p:cNvPr id="21" name="Shape 19"/>
          <p:cNvSpPr/>
          <p:nvPr/>
        </p:nvSpPr>
        <p:spPr>
          <a:xfrm>
            <a:off x="548640" y="4023360"/>
            <a:ext cx="11064240" cy="731520"/>
          </a:xfrm>
          <a:prstGeom prst="roundRect">
            <a:avLst>
              <a:gd name="adj" fmla="val 17500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22" name="Text 20"/>
          <p:cNvSpPr txBox="1"/>
          <p:nvPr/>
        </p:nvSpPr>
        <p:spPr>
          <a:xfrm>
            <a:off x="777240" y="4023360"/>
            <a:ext cx="3291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E1B2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RepositoryListCache</a:t>
            </a:r>
            <a:endParaRPr lang="en-US" sz="1400" dirty="0"/>
          </a:p>
        </p:txBody>
      </p:sp>
      <p:sp>
        <p:nvSpPr>
          <p:cNvPr id="23" name="Shape 21"/>
          <p:cNvSpPr/>
          <p:nvPr/>
        </p:nvSpPr>
        <p:spPr>
          <a:xfrm>
            <a:off x="4206240" y="4197096"/>
            <a:ext cx="1874520" cy="384048"/>
          </a:xfrm>
          <a:prstGeom prst="roundRect">
            <a:avLst>
              <a:gd name="adj" fmla="val 50000"/>
            </a:avLst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24" name="Text 22"/>
          <p:cNvSpPr txBox="1"/>
          <p:nvPr/>
        </p:nvSpPr>
        <p:spPr>
          <a:xfrm>
            <a:off x="4206240" y="4197096"/>
            <a:ext cx="18745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7509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data/repositories</a:t>
            </a:r>
            <a:endParaRPr lang="en-US" sz="1200" dirty="0"/>
          </a:p>
        </p:txBody>
      </p:sp>
      <p:sp>
        <p:nvSpPr>
          <p:cNvPr id="25" name="Text 23"/>
          <p:cNvSpPr txBox="1"/>
          <p:nvPr/>
        </p:nvSpPr>
        <p:spPr>
          <a:xfrm>
            <a:off x="6355080" y="4023360"/>
            <a:ext cx="5029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전체 저장소 목록을 로컬 JSON 파일로 오프라인 캐싱</a:t>
            </a:r>
            <a:endParaRPr lang="en-US" sz="1300" dirty="0"/>
          </a:p>
        </p:txBody>
      </p:sp>
      <p:sp>
        <p:nvSpPr>
          <p:cNvPr id="26" name="Shape 24"/>
          <p:cNvSpPr/>
          <p:nvPr/>
        </p:nvSpPr>
        <p:spPr>
          <a:xfrm>
            <a:off x="548640" y="4846320"/>
            <a:ext cx="11064240" cy="731520"/>
          </a:xfrm>
          <a:prstGeom prst="roundRect">
            <a:avLst>
              <a:gd name="adj" fmla="val 17500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27" name="Text 25"/>
          <p:cNvSpPr txBox="1"/>
          <p:nvPr/>
        </p:nvSpPr>
        <p:spPr>
          <a:xfrm>
            <a:off x="777240" y="4846320"/>
            <a:ext cx="3291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E1B2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RepositoryCoordinates / Ref</a:t>
            </a:r>
            <a:endParaRPr lang="en-US" sz="1400" dirty="0"/>
          </a:p>
        </p:txBody>
      </p:sp>
      <p:sp>
        <p:nvSpPr>
          <p:cNvPr id="28" name="Shape 26"/>
          <p:cNvSpPr/>
          <p:nvPr/>
        </p:nvSpPr>
        <p:spPr>
          <a:xfrm>
            <a:off x="4206240" y="5020056"/>
            <a:ext cx="1874520" cy="384048"/>
          </a:xfrm>
          <a:prstGeom prst="roundRect">
            <a:avLst>
              <a:gd name="adj" fmla="val 50000"/>
            </a:avLst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29" name="Text 27"/>
          <p:cNvSpPr txBox="1"/>
          <p:nvPr/>
        </p:nvSpPr>
        <p:spPr>
          <a:xfrm>
            <a:off x="4206240" y="5020056"/>
            <a:ext cx="18745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7509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domain/model</a:t>
            </a:r>
            <a:endParaRPr lang="en-US" sz="1200" dirty="0"/>
          </a:p>
        </p:txBody>
      </p:sp>
      <p:sp>
        <p:nvSpPr>
          <p:cNvPr id="30" name="Text 28"/>
          <p:cNvSpPr txBox="1"/>
          <p:nvPr/>
        </p:nvSpPr>
        <p:spPr>
          <a:xfrm>
            <a:off x="6355080" y="4846320"/>
            <a:ext cx="5029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private 생성자 + of() 팩토리로 잘못된 값으로는 인스턴스를 만들 수 없게 강제</a:t>
            </a:r>
            <a:endParaRPr lang="en-US" sz="1300" dirty="0"/>
          </a:p>
        </p:txBody>
      </p:sp>
      <p:sp>
        <p:nvSpPr>
          <p:cNvPr id="31" name="Shape 29"/>
          <p:cNvSpPr/>
          <p:nvPr/>
        </p:nvSpPr>
        <p:spPr>
          <a:xfrm>
            <a:off x="548640" y="5669280"/>
            <a:ext cx="11064240" cy="731520"/>
          </a:xfrm>
          <a:prstGeom prst="roundRect">
            <a:avLst>
              <a:gd name="adj" fmla="val 17500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32" name="Text 30"/>
          <p:cNvSpPr txBox="1"/>
          <p:nvPr/>
        </p:nvSpPr>
        <p:spPr>
          <a:xfrm>
            <a:off x="777240" y="5669280"/>
            <a:ext cx="3291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E1B2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UnifiedDiffParser</a:t>
            </a:r>
            <a:endParaRPr lang="en-US" sz="1400" dirty="0"/>
          </a:p>
        </p:txBody>
      </p:sp>
      <p:sp>
        <p:nvSpPr>
          <p:cNvPr id="33" name="Shape 31"/>
          <p:cNvSpPr/>
          <p:nvPr/>
        </p:nvSpPr>
        <p:spPr>
          <a:xfrm>
            <a:off x="4206240" y="5843016"/>
            <a:ext cx="1874520" cy="384048"/>
          </a:xfrm>
          <a:prstGeom prst="roundRect">
            <a:avLst>
              <a:gd name="adj" fmla="val 50000"/>
            </a:avLst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34" name="Text 32"/>
          <p:cNvSpPr txBox="1"/>
          <p:nvPr/>
        </p:nvSpPr>
        <p:spPr>
          <a:xfrm>
            <a:off x="4206240" y="5843016"/>
            <a:ext cx="18745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7509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domain/history</a:t>
            </a:r>
            <a:endParaRPr lang="en-US" sz="1200" dirty="0"/>
          </a:p>
        </p:txBody>
      </p:sp>
      <p:sp>
        <p:nvSpPr>
          <p:cNvPr id="35" name="Text 33"/>
          <p:cNvSpPr txBox="1"/>
          <p:nvPr/>
        </p:nvSpPr>
        <p:spPr>
          <a:xfrm>
            <a:off x="6355080" y="5669280"/>
            <a:ext cx="5029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unified diff 텍스트를 좌/우 줄 쌍, 줄 번호, 변경 구간 제목으로 파싱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3F8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0A6FD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핵심 클래스 (3/3)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94944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feature &amp; ui — 화면과 공용 컴포넌트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4652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UBGitea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1183112" y="644652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0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17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554480"/>
            <a:ext cx="11064240" cy="731520"/>
          </a:xfrm>
          <a:prstGeom prst="roundRect">
            <a:avLst>
              <a:gd name="adj" fmla="val 17500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777240" y="1554480"/>
            <a:ext cx="3291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E1B2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HomeViewModel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4206240" y="1728216"/>
            <a:ext cx="2011680" cy="384048"/>
          </a:xfrm>
          <a:prstGeom prst="roundRect">
            <a:avLst>
              <a:gd name="adj" fmla="val 50000"/>
            </a:avLst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4206240" y="1728216"/>
            <a:ext cx="2011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7509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feature/home</a:t>
            </a:r>
            <a:endParaRPr lang="en-US" sz="1200" dirty="0"/>
          </a:p>
        </p:txBody>
      </p:sp>
      <p:sp>
        <p:nvSpPr>
          <p:cNvPr id="10" name="Text 8"/>
          <p:cNvSpPr txBox="1"/>
          <p:nvPr/>
        </p:nvSpPr>
        <p:spPr>
          <a:xfrm>
            <a:off x="6492240" y="1554480"/>
            <a:ext cx="48920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피드, 조직 목록, 요약 숫자를 따로 불러와 하나가 실패해도 나머지를 보여줌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548640" y="2377440"/>
            <a:ext cx="11064240" cy="731520"/>
          </a:xfrm>
          <a:prstGeom prst="roundRect">
            <a:avLst>
              <a:gd name="adj" fmla="val 17500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777240" y="2377440"/>
            <a:ext cx="3291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E1B2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WorkViewModel</a:t>
            </a:r>
            <a:endParaRPr lang="en-US" sz="1400" dirty="0"/>
          </a:p>
        </p:txBody>
      </p:sp>
      <p:sp>
        <p:nvSpPr>
          <p:cNvPr id="13" name="Shape 11"/>
          <p:cNvSpPr/>
          <p:nvPr/>
        </p:nvSpPr>
        <p:spPr>
          <a:xfrm>
            <a:off x="4206240" y="2551176"/>
            <a:ext cx="2011680" cy="384048"/>
          </a:xfrm>
          <a:prstGeom prst="roundRect">
            <a:avLst>
              <a:gd name="adj" fmla="val 50000"/>
            </a:avLst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4206240" y="2551176"/>
            <a:ext cx="2011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7509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feature/work</a:t>
            </a:r>
            <a:endParaRPr lang="en-US" sz="1200" dirty="0"/>
          </a:p>
        </p:txBody>
      </p:sp>
      <p:sp>
        <p:nvSpPr>
          <p:cNvPr id="15" name="Text 13"/>
          <p:cNvSpPr txBox="1"/>
          <p:nvPr/>
        </p:nvSpPr>
        <p:spPr>
          <a:xfrm>
            <a:off x="6492240" y="2377440"/>
            <a:ext cx="48920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범위·상태·종류 조건으로 이슈/PR을 검색하고 페이지 이동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548640" y="3200400"/>
            <a:ext cx="11064240" cy="731520"/>
          </a:xfrm>
          <a:prstGeom prst="roundRect">
            <a:avLst>
              <a:gd name="adj" fmla="val 17500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777240" y="3200400"/>
            <a:ext cx="3291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E1B2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SyntaxHighlighter</a:t>
            </a:r>
            <a:endParaRPr lang="en-US" sz="1400" dirty="0"/>
          </a:p>
        </p:txBody>
      </p:sp>
      <p:sp>
        <p:nvSpPr>
          <p:cNvPr id="18" name="Shape 16"/>
          <p:cNvSpPr/>
          <p:nvPr/>
        </p:nvSpPr>
        <p:spPr>
          <a:xfrm>
            <a:off x="4206240" y="3374136"/>
            <a:ext cx="2011680" cy="384048"/>
          </a:xfrm>
          <a:prstGeom prst="roundRect">
            <a:avLst>
              <a:gd name="adj" fmla="val 50000"/>
            </a:avLst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4206240" y="3374136"/>
            <a:ext cx="2011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7509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feature/codebrowser</a:t>
            </a:r>
            <a:endParaRPr lang="en-US" sz="1200" dirty="0"/>
          </a:p>
        </p:txBody>
      </p:sp>
      <p:sp>
        <p:nvSpPr>
          <p:cNvPr id="20" name="Text 18"/>
          <p:cNvSpPr txBox="1"/>
          <p:nvPr/>
        </p:nvSpPr>
        <p:spPr>
          <a:xfrm>
            <a:off x="6492240" y="3200400"/>
            <a:ext cx="48920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정규식 기반 색 입히기. 여러 줄 주석 상태를 줄 사이로 이어감</a:t>
            </a:r>
            <a:endParaRPr lang="en-US" sz="1300" dirty="0"/>
          </a:p>
        </p:txBody>
      </p:sp>
      <p:sp>
        <p:nvSpPr>
          <p:cNvPr id="21" name="Shape 19"/>
          <p:cNvSpPr/>
          <p:nvPr/>
        </p:nvSpPr>
        <p:spPr>
          <a:xfrm>
            <a:off x="548640" y="4023360"/>
            <a:ext cx="11064240" cy="731520"/>
          </a:xfrm>
          <a:prstGeom prst="roundRect">
            <a:avLst>
              <a:gd name="adj" fmla="val 17500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22" name="Text 20"/>
          <p:cNvSpPr txBox="1"/>
          <p:nvPr/>
        </p:nvSpPr>
        <p:spPr>
          <a:xfrm>
            <a:off x="777240" y="4023360"/>
            <a:ext cx="3291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E1B2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SymbolOutline</a:t>
            </a:r>
            <a:endParaRPr lang="en-US" sz="1400" dirty="0"/>
          </a:p>
        </p:txBody>
      </p:sp>
      <p:sp>
        <p:nvSpPr>
          <p:cNvPr id="23" name="Shape 21"/>
          <p:cNvSpPr/>
          <p:nvPr/>
        </p:nvSpPr>
        <p:spPr>
          <a:xfrm>
            <a:off x="4206240" y="4197096"/>
            <a:ext cx="2011680" cy="384048"/>
          </a:xfrm>
          <a:prstGeom prst="roundRect">
            <a:avLst>
              <a:gd name="adj" fmla="val 50000"/>
            </a:avLst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24" name="Text 22"/>
          <p:cNvSpPr txBox="1"/>
          <p:nvPr/>
        </p:nvSpPr>
        <p:spPr>
          <a:xfrm>
            <a:off x="4206240" y="4197096"/>
            <a:ext cx="2011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7509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feature/codebrowser</a:t>
            </a:r>
            <a:endParaRPr lang="en-US" sz="1200" dirty="0"/>
          </a:p>
        </p:txBody>
      </p:sp>
      <p:sp>
        <p:nvSpPr>
          <p:cNvPr id="25" name="Text 23"/>
          <p:cNvSpPr txBox="1"/>
          <p:nvPr/>
        </p:nvSpPr>
        <p:spPr>
          <a:xfrm>
            <a:off x="6492240" y="4023360"/>
            <a:ext cx="48920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중괄호를 따라가며 C#, C++, Java, Kotlin의 선언을 찾아 목차 생성</a:t>
            </a:r>
            <a:endParaRPr lang="en-US" sz="1300" dirty="0"/>
          </a:p>
        </p:txBody>
      </p:sp>
      <p:sp>
        <p:nvSpPr>
          <p:cNvPr id="26" name="Shape 24"/>
          <p:cNvSpPr/>
          <p:nvPr/>
        </p:nvSpPr>
        <p:spPr>
          <a:xfrm>
            <a:off x="548640" y="4846320"/>
            <a:ext cx="11064240" cy="731520"/>
          </a:xfrm>
          <a:prstGeom prst="roundRect">
            <a:avLst>
              <a:gd name="adj" fmla="val 17500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27" name="Text 25"/>
          <p:cNvSpPr txBox="1"/>
          <p:nvPr/>
        </p:nvSpPr>
        <p:spPr>
          <a:xfrm>
            <a:off x="777240" y="4846320"/>
            <a:ext cx="3291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E1B2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CodeViewerScreen / CodePane</a:t>
            </a:r>
            <a:endParaRPr lang="en-US" sz="1400" dirty="0"/>
          </a:p>
        </p:txBody>
      </p:sp>
      <p:sp>
        <p:nvSpPr>
          <p:cNvPr id="28" name="Shape 26"/>
          <p:cNvSpPr/>
          <p:nvPr/>
        </p:nvSpPr>
        <p:spPr>
          <a:xfrm>
            <a:off x="4206240" y="5020056"/>
            <a:ext cx="2011680" cy="384048"/>
          </a:xfrm>
          <a:prstGeom prst="roundRect">
            <a:avLst>
              <a:gd name="adj" fmla="val 50000"/>
            </a:avLst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29" name="Text 27"/>
          <p:cNvSpPr txBox="1"/>
          <p:nvPr/>
        </p:nvSpPr>
        <p:spPr>
          <a:xfrm>
            <a:off x="4206240" y="5020056"/>
            <a:ext cx="2011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7509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feature/codebrowser</a:t>
            </a:r>
            <a:endParaRPr lang="en-US" sz="1200" dirty="0"/>
          </a:p>
        </p:txBody>
      </p:sp>
      <p:sp>
        <p:nvSpPr>
          <p:cNvPr id="30" name="Text 28"/>
          <p:cNvSpPr txBox="1"/>
          <p:nvPr/>
        </p:nvSpPr>
        <p:spPr>
          <a:xfrm>
            <a:off x="6492240" y="4846320"/>
            <a:ext cx="48920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화면 폭에 따라 1단·2단을 고르는 뷰어와, 보이는 줄만 그리는 코드 영역</a:t>
            </a:r>
            <a:endParaRPr lang="en-US" sz="1300" dirty="0"/>
          </a:p>
        </p:txBody>
      </p:sp>
      <p:sp>
        <p:nvSpPr>
          <p:cNvPr id="31" name="Shape 29"/>
          <p:cNvSpPr/>
          <p:nvPr/>
        </p:nvSpPr>
        <p:spPr>
          <a:xfrm>
            <a:off x="548640" y="5669280"/>
            <a:ext cx="11064240" cy="731520"/>
          </a:xfrm>
          <a:prstGeom prst="roundRect">
            <a:avLst>
              <a:gd name="adj" fmla="val 17500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32" name="Text 30"/>
          <p:cNvSpPr txBox="1"/>
          <p:nvPr/>
        </p:nvSpPr>
        <p:spPr>
          <a:xfrm>
            <a:off x="777240" y="5669280"/>
            <a:ext cx="3291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E1B2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AppShell / Route</a:t>
            </a:r>
            <a:endParaRPr lang="en-US" sz="1400" dirty="0"/>
          </a:p>
        </p:txBody>
      </p:sp>
      <p:sp>
        <p:nvSpPr>
          <p:cNvPr id="33" name="Shape 31"/>
          <p:cNvSpPr/>
          <p:nvPr/>
        </p:nvSpPr>
        <p:spPr>
          <a:xfrm>
            <a:off x="4206240" y="5843016"/>
            <a:ext cx="2011680" cy="384048"/>
          </a:xfrm>
          <a:prstGeom prst="roundRect">
            <a:avLst>
              <a:gd name="adj" fmla="val 50000"/>
            </a:avLst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34" name="Text 32"/>
          <p:cNvSpPr txBox="1"/>
          <p:nvPr/>
        </p:nvSpPr>
        <p:spPr>
          <a:xfrm>
            <a:off x="4206240" y="5843016"/>
            <a:ext cx="2011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7509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ui/shell · navigation</a:t>
            </a:r>
            <a:endParaRPr lang="en-US" sz="1200" dirty="0"/>
          </a:p>
        </p:txBody>
      </p:sp>
      <p:sp>
        <p:nvSpPr>
          <p:cNvPr id="35" name="Text 33"/>
          <p:cNvSpPr txBox="1"/>
          <p:nvPr/>
        </p:nvSpPr>
        <p:spPr>
          <a:xfrm>
            <a:off x="6492240" y="5669280"/>
            <a:ext cx="48920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탭과 세로 메뉴 전환, 화면 전환을 List&lt;Route&gt; 하나로 관리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3F8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0A6FD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주요 화면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94944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기능 화면 9종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4652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UBGitea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1183112" y="644652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0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18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554480"/>
            <a:ext cx="3566160" cy="1417320"/>
          </a:xfrm>
          <a:prstGeom prst="roundRect">
            <a:avLst>
              <a:gd name="adj" fmla="val 9032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77240" y="1783080"/>
            <a:ext cx="457200" cy="457200"/>
          </a:xfrm>
          <a:prstGeom prst="ellipse">
            <a:avLst/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777240" y="178308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홈</a:t>
            </a:r>
            <a:endParaRPr lang="en-US" sz="1300" dirty="0"/>
          </a:p>
        </p:txBody>
      </p:sp>
      <p:sp>
        <p:nvSpPr>
          <p:cNvPr id="9" name="Text 7"/>
          <p:cNvSpPr txBox="1"/>
          <p:nvPr/>
        </p:nvSpPr>
        <p:spPr>
          <a:xfrm>
            <a:off x="1371600" y="1783080"/>
            <a:ext cx="2560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홈</a:t>
            </a:r>
            <a:endParaRPr lang="en-US" sz="1600" dirty="0"/>
          </a:p>
        </p:txBody>
      </p:sp>
      <p:sp>
        <p:nvSpPr>
          <p:cNvPr id="10" name="Text 8"/>
          <p:cNvSpPr txBox="1"/>
          <p:nvPr/>
        </p:nvSpPr>
        <p:spPr>
          <a:xfrm>
            <a:off x="777240" y="2377440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오늘의 요약, 내 확인 필요, 활동 중인 저장소, 타임라인</a:t>
            </a:r>
            <a:endParaRPr lang="en-US" sz="1250" dirty="0"/>
          </a:p>
        </p:txBody>
      </p:sp>
      <p:sp>
        <p:nvSpPr>
          <p:cNvPr id="11" name="Shape 9"/>
          <p:cNvSpPr/>
          <p:nvPr/>
        </p:nvSpPr>
        <p:spPr>
          <a:xfrm>
            <a:off x="4297680" y="1554480"/>
            <a:ext cx="3566160" cy="1417320"/>
          </a:xfrm>
          <a:prstGeom prst="roundRect">
            <a:avLst>
              <a:gd name="adj" fmla="val 9032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4526280" y="1783080"/>
            <a:ext cx="457200" cy="457200"/>
          </a:xfrm>
          <a:prstGeom prst="ellipse">
            <a:avLst/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4526280" y="178308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저</a:t>
            </a:r>
            <a:endParaRPr lang="en-US" sz="1300" dirty="0"/>
          </a:p>
        </p:txBody>
      </p:sp>
      <p:sp>
        <p:nvSpPr>
          <p:cNvPr id="14" name="Text 12"/>
          <p:cNvSpPr txBox="1"/>
          <p:nvPr/>
        </p:nvSpPr>
        <p:spPr>
          <a:xfrm>
            <a:off x="5120640" y="1783080"/>
            <a:ext cx="2560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저장소</a:t>
            </a:r>
            <a:endParaRPr lang="en-US" sz="1600" dirty="0"/>
          </a:p>
        </p:txBody>
      </p:sp>
      <p:sp>
        <p:nvSpPr>
          <p:cNvPr id="15" name="Text 13"/>
          <p:cNvSpPr txBox="1"/>
          <p:nvPr/>
        </p:nvSpPr>
        <p:spPr>
          <a:xfrm>
            <a:off x="4526280" y="2377440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전체/즐겨찾기, 조직 필터, 최근 push 순, 오프라인 캐시</a:t>
            </a:r>
            <a:endParaRPr lang="en-US" sz="1250" dirty="0"/>
          </a:p>
        </p:txBody>
      </p:sp>
      <p:sp>
        <p:nvSpPr>
          <p:cNvPr id="16" name="Shape 14"/>
          <p:cNvSpPr/>
          <p:nvPr/>
        </p:nvSpPr>
        <p:spPr>
          <a:xfrm>
            <a:off x="8046720" y="1554480"/>
            <a:ext cx="3566160" cy="1417320"/>
          </a:xfrm>
          <a:prstGeom prst="roundRect">
            <a:avLst>
              <a:gd name="adj" fmla="val 9032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8275320" y="1783080"/>
            <a:ext cx="457200" cy="457200"/>
          </a:xfrm>
          <a:prstGeom prst="ellipse">
            <a:avLst/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8275320" y="178308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작</a:t>
            </a:r>
            <a:endParaRPr lang="en-US" sz="1300" dirty="0"/>
          </a:p>
        </p:txBody>
      </p:sp>
      <p:sp>
        <p:nvSpPr>
          <p:cNvPr id="19" name="Text 17"/>
          <p:cNvSpPr txBox="1"/>
          <p:nvPr/>
        </p:nvSpPr>
        <p:spPr>
          <a:xfrm>
            <a:off x="8869680" y="1783080"/>
            <a:ext cx="2560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작업</a:t>
            </a:r>
            <a:endParaRPr lang="en-US" sz="1600" dirty="0"/>
          </a:p>
        </p:txBody>
      </p:sp>
      <p:sp>
        <p:nvSpPr>
          <p:cNvPr id="20" name="Text 18"/>
          <p:cNvSpPr txBox="1"/>
          <p:nvPr/>
        </p:nvSpPr>
        <p:spPr>
          <a:xfrm>
            <a:off x="8275320" y="2377440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모든 저장소의 이슈와 PR, 범위·상태·종류 필터</a:t>
            </a:r>
            <a:endParaRPr lang="en-US" sz="1250" dirty="0"/>
          </a:p>
        </p:txBody>
      </p:sp>
      <p:sp>
        <p:nvSpPr>
          <p:cNvPr id="21" name="Shape 19"/>
          <p:cNvSpPr/>
          <p:nvPr/>
        </p:nvSpPr>
        <p:spPr>
          <a:xfrm>
            <a:off x="548640" y="3154680"/>
            <a:ext cx="3566160" cy="1417320"/>
          </a:xfrm>
          <a:prstGeom prst="roundRect">
            <a:avLst>
              <a:gd name="adj" fmla="val 9032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777240" y="3383280"/>
            <a:ext cx="457200" cy="457200"/>
          </a:xfrm>
          <a:prstGeom prst="ellipse">
            <a:avLst/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777240" y="338328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알</a:t>
            </a:r>
            <a:endParaRPr lang="en-US" sz="1300" dirty="0"/>
          </a:p>
        </p:txBody>
      </p:sp>
      <p:sp>
        <p:nvSpPr>
          <p:cNvPr id="24" name="Text 22"/>
          <p:cNvSpPr txBox="1"/>
          <p:nvPr/>
        </p:nvSpPr>
        <p:spPr>
          <a:xfrm>
            <a:off x="1371600" y="3383280"/>
            <a:ext cx="2560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알림</a:t>
            </a:r>
            <a:endParaRPr lang="en-US" sz="1600" dirty="0"/>
          </a:p>
        </p:txBody>
      </p:sp>
      <p:sp>
        <p:nvSpPr>
          <p:cNvPr id="25" name="Text 23"/>
          <p:cNvSpPr txBox="1"/>
          <p:nvPr/>
        </p:nvSpPr>
        <p:spPr>
          <a:xfrm>
            <a:off x="777240" y="3977640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읽지 않음/전체, 이슈와 PR로 바로 이동, 탭에 개수 표시</a:t>
            </a:r>
            <a:endParaRPr lang="en-US" sz="1250" dirty="0"/>
          </a:p>
        </p:txBody>
      </p:sp>
      <p:sp>
        <p:nvSpPr>
          <p:cNvPr id="26" name="Shape 24"/>
          <p:cNvSpPr/>
          <p:nvPr/>
        </p:nvSpPr>
        <p:spPr>
          <a:xfrm>
            <a:off x="4297680" y="3154680"/>
            <a:ext cx="3566160" cy="1417320"/>
          </a:xfrm>
          <a:prstGeom prst="roundRect">
            <a:avLst>
              <a:gd name="adj" fmla="val 9032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4526280" y="3383280"/>
            <a:ext cx="457200" cy="457200"/>
          </a:xfrm>
          <a:prstGeom prst="ellipse">
            <a:avLst/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28" name="Text 26"/>
          <p:cNvSpPr txBox="1"/>
          <p:nvPr/>
        </p:nvSpPr>
        <p:spPr>
          <a:xfrm>
            <a:off x="4526280" y="338328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브</a:t>
            </a:r>
            <a:endParaRPr lang="en-US" sz="1300" dirty="0"/>
          </a:p>
        </p:txBody>
      </p:sp>
      <p:sp>
        <p:nvSpPr>
          <p:cNvPr id="29" name="Text 27"/>
          <p:cNvSpPr txBox="1"/>
          <p:nvPr/>
        </p:nvSpPr>
        <p:spPr>
          <a:xfrm>
            <a:off x="5120640" y="3383280"/>
            <a:ext cx="2560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브랜치 상세</a:t>
            </a:r>
            <a:endParaRPr lang="en-US" sz="1600" dirty="0"/>
          </a:p>
        </p:txBody>
      </p:sp>
      <p:sp>
        <p:nvSpPr>
          <p:cNvPr id="30" name="Text 28"/>
          <p:cNvSpPr txBox="1"/>
          <p:nvPr/>
        </p:nvSpPr>
        <p:spPr>
          <a:xfrm>
            <a:off x="4526280" y="3977640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파일 탭과 커밋 탭, 경로 표시, PR/이슈 바로가기</a:t>
            </a:r>
            <a:endParaRPr lang="en-US" sz="1250" dirty="0"/>
          </a:p>
        </p:txBody>
      </p:sp>
      <p:sp>
        <p:nvSpPr>
          <p:cNvPr id="31" name="Shape 29"/>
          <p:cNvSpPr/>
          <p:nvPr/>
        </p:nvSpPr>
        <p:spPr>
          <a:xfrm>
            <a:off x="8046720" y="3154680"/>
            <a:ext cx="3566160" cy="1417320"/>
          </a:xfrm>
          <a:prstGeom prst="roundRect">
            <a:avLst>
              <a:gd name="adj" fmla="val 9032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8275320" y="3383280"/>
            <a:ext cx="457200" cy="457200"/>
          </a:xfrm>
          <a:prstGeom prst="ellipse">
            <a:avLst/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33" name="Text 31"/>
          <p:cNvSpPr txBox="1"/>
          <p:nvPr/>
        </p:nvSpPr>
        <p:spPr>
          <a:xfrm>
            <a:off x="8275320" y="338328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코</a:t>
            </a:r>
            <a:endParaRPr lang="en-US" sz="1300" dirty="0"/>
          </a:p>
        </p:txBody>
      </p:sp>
      <p:sp>
        <p:nvSpPr>
          <p:cNvPr id="34" name="Text 32"/>
          <p:cNvSpPr txBox="1"/>
          <p:nvPr/>
        </p:nvSpPr>
        <p:spPr>
          <a:xfrm>
            <a:off x="8869680" y="3383280"/>
            <a:ext cx="2560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코드 뷰어</a:t>
            </a:r>
            <a:endParaRPr lang="en-US" sz="1600" dirty="0"/>
          </a:p>
        </p:txBody>
      </p:sp>
      <p:sp>
        <p:nvSpPr>
          <p:cNvPr id="35" name="Text 33"/>
          <p:cNvSpPr txBox="1"/>
          <p:nvPr/>
        </p:nvSpPr>
        <p:spPr>
          <a:xfrm>
            <a:off x="8275320" y="3977640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검색, 목차, 짝 파일, 이미지·CSV·PDF 보기</a:t>
            </a:r>
            <a:endParaRPr lang="en-US" sz="1250" dirty="0"/>
          </a:p>
        </p:txBody>
      </p:sp>
      <p:sp>
        <p:nvSpPr>
          <p:cNvPr id="36" name="Shape 34"/>
          <p:cNvSpPr/>
          <p:nvPr/>
        </p:nvSpPr>
        <p:spPr>
          <a:xfrm>
            <a:off x="548640" y="4754880"/>
            <a:ext cx="3566160" cy="1417320"/>
          </a:xfrm>
          <a:prstGeom prst="roundRect">
            <a:avLst>
              <a:gd name="adj" fmla="val 9032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777240" y="4983480"/>
            <a:ext cx="457200" cy="457200"/>
          </a:xfrm>
          <a:prstGeom prst="ellipse">
            <a:avLst/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38" name="Text 36"/>
          <p:cNvSpPr txBox="1"/>
          <p:nvPr/>
        </p:nvSpPr>
        <p:spPr>
          <a:xfrm>
            <a:off x="777240" y="498348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변</a:t>
            </a:r>
            <a:endParaRPr lang="en-US" sz="1300" dirty="0"/>
          </a:p>
        </p:txBody>
      </p:sp>
      <p:sp>
        <p:nvSpPr>
          <p:cNvPr id="39" name="Text 37"/>
          <p:cNvSpPr txBox="1"/>
          <p:nvPr/>
        </p:nvSpPr>
        <p:spPr>
          <a:xfrm>
            <a:off x="1371600" y="4983480"/>
            <a:ext cx="2560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변경 내용</a:t>
            </a:r>
            <a:endParaRPr lang="en-US" sz="1600" dirty="0"/>
          </a:p>
        </p:txBody>
      </p:sp>
      <p:sp>
        <p:nvSpPr>
          <p:cNvPr id="40" name="Text 38"/>
          <p:cNvSpPr txBox="1"/>
          <p:nvPr/>
        </p:nvSpPr>
        <p:spPr>
          <a:xfrm>
            <a:off x="777240" y="5577840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폰은 한 줄로 합쳐서, 폴더블은 나란히. 다음 변경으로 이동</a:t>
            </a:r>
            <a:endParaRPr lang="en-US" sz="1250" dirty="0"/>
          </a:p>
        </p:txBody>
      </p:sp>
      <p:sp>
        <p:nvSpPr>
          <p:cNvPr id="41" name="Shape 39"/>
          <p:cNvSpPr/>
          <p:nvPr/>
        </p:nvSpPr>
        <p:spPr>
          <a:xfrm>
            <a:off x="4297680" y="4754880"/>
            <a:ext cx="3566160" cy="1417320"/>
          </a:xfrm>
          <a:prstGeom prst="roundRect">
            <a:avLst>
              <a:gd name="adj" fmla="val 9032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4526280" y="4983480"/>
            <a:ext cx="457200" cy="457200"/>
          </a:xfrm>
          <a:prstGeom prst="ellipse">
            <a:avLst/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43" name="Text 41"/>
          <p:cNvSpPr txBox="1"/>
          <p:nvPr/>
        </p:nvSpPr>
        <p:spPr>
          <a:xfrm>
            <a:off x="4526280" y="498348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이</a:t>
            </a:r>
            <a:endParaRPr lang="en-US" sz="1300" dirty="0"/>
          </a:p>
        </p:txBody>
      </p:sp>
      <p:sp>
        <p:nvSpPr>
          <p:cNvPr id="44" name="Text 42"/>
          <p:cNvSpPr txBox="1"/>
          <p:nvPr/>
        </p:nvSpPr>
        <p:spPr>
          <a:xfrm>
            <a:off x="5120640" y="4983480"/>
            <a:ext cx="2560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이슈 / PR 상세</a:t>
            </a:r>
            <a:endParaRPr lang="en-US" sz="1600" dirty="0"/>
          </a:p>
        </p:txBody>
      </p:sp>
      <p:sp>
        <p:nvSpPr>
          <p:cNvPr id="45" name="Text 43"/>
          <p:cNvSpPr txBox="1"/>
          <p:nvPr/>
        </p:nvSpPr>
        <p:spPr>
          <a:xfrm>
            <a:off x="4526280" y="5577840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본문, 리뷰, 댓글, 상태 배지</a:t>
            </a:r>
            <a:endParaRPr lang="en-US" sz="1250" dirty="0"/>
          </a:p>
        </p:txBody>
      </p:sp>
      <p:sp>
        <p:nvSpPr>
          <p:cNvPr id="46" name="Shape 44"/>
          <p:cNvSpPr/>
          <p:nvPr/>
        </p:nvSpPr>
        <p:spPr>
          <a:xfrm>
            <a:off x="8046720" y="4754880"/>
            <a:ext cx="3566160" cy="1417320"/>
          </a:xfrm>
          <a:prstGeom prst="roundRect">
            <a:avLst>
              <a:gd name="adj" fmla="val 9032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47" name="Shape 45"/>
          <p:cNvSpPr/>
          <p:nvPr/>
        </p:nvSpPr>
        <p:spPr>
          <a:xfrm>
            <a:off x="8275320" y="4983480"/>
            <a:ext cx="457200" cy="457200"/>
          </a:xfrm>
          <a:prstGeom prst="ellipse">
            <a:avLst/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48" name="Text 46"/>
          <p:cNvSpPr txBox="1"/>
          <p:nvPr/>
        </p:nvSpPr>
        <p:spPr>
          <a:xfrm>
            <a:off x="8275320" y="498348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설</a:t>
            </a:r>
            <a:endParaRPr lang="en-US" sz="1300" dirty="0"/>
          </a:p>
        </p:txBody>
      </p:sp>
      <p:sp>
        <p:nvSpPr>
          <p:cNvPr id="49" name="Text 47"/>
          <p:cNvSpPr txBox="1"/>
          <p:nvPr/>
        </p:nvSpPr>
        <p:spPr>
          <a:xfrm>
            <a:off x="8869680" y="4983480"/>
            <a:ext cx="2560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설정</a:t>
            </a:r>
            <a:endParaRPr lang="en-US" sz="1600" dirty="0"/>
          </a:p>
        </p:txBody>
      </p:sp>
      <p:sp>
        <p:nvSpPr>
          <p:cNvPr id="50" name="Text 48"/>
          <p:cNvSpPr txBox="1"/>
          <p:nvPr/>
        </p:nvSpPr>
        <p:spPr>
          <a:xfrm>
            <a:off x="8275320" y="5577840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계정, 화면 테마, 코드 보기, 인증 재시도, push 알림</a:t>
            </a:r>
            <a:endParaRPr lang="en-US" sz="12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3F8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0A6FD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코드 품질 &amp; 규모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94944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테스트로 뒷받침되는 개발 방식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4652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UBGitea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1183112" y="644652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0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19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600200"/>
            <a:ext cx="2594610" cy="1828800"/>
          </a:xfrm>
          <a:prstGeom prst="roundRect">
            <a:avLst>
              <a:gd name="adj" fmla="val 7000"/>
            </a:avLst>
          </a:prstGeom>
          <a:solidFill>
            <a:srgbClr val="DCEE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548640" y="1801368"/>
            <a:ext cx="259461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800" b="1" dirty="0">
                <a:solidFill>
                  <a:srgbClr val="0A6FD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84</a:t>
            </a:r>
            <a:endParaRPr lang="en-US" sz="4800" dirty="0"/>
          </a:p>
        </p:txBody>
      </p:sp>
      <p:sp>
        <p:nvSpPr>
          <p:cNvPr id="8" name="Text 6"/>
          <p:cNvSpPr txBox="1"/>
          <p:nvPr/>
        </p:nvSpPr>
        <p:spPr>
          <a:xfrm>
            <a:off x="685800" y="2715768"/>
            <a:ext cx="232029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50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Kotlin 소스 파일</a:t>
            </a:r>
            <a:endParaRPr lang="en-US" sz="1250" dirty="0"/>
          </a:p>
          <a:p>
            <a:pPr algn="ctr" indent="0" marL="0">
              <a:buNone/>
            </a:pPr>
            <a:r>
              <a:rPr lang="en-US" sz="1250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(app/src/main)</a:t>
            </a:r>
            <a:endParaRPr lang="en-US" sz="1250" dirty="0"/>
          </a:p>
        </p:txBody>
      </p:sp>
      <p:sp>
        <p:nvSpPr>
          <p:cNvPr id="9" name="Shape 7"/>
          <p:cNvSpPr/>
          <p:nvPr/>
        </p:nvSpPr>
        <p:spPr>
          <a:xfrm>
            <a:off x="3371850" y="1600200"/>
            <a:ext cx="2594610" cy="1828800"/>
          </a:xfrm>
          <a:prstGeom prst="roundRect">
            <a:avLst>
              <a:gd name="adj" fmla="val 7000"/>
            </a:avLst>
          </a:prstGeom>
          <a:solidFill>
            <a:srgbClr val="DCEE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3371850" y="1801368"/>
            <a:ext cx="259461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800" b="1" dirty="0">
                <a:solidFill>
                  <a:srgbClr val="0A6FD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432</a:t>
            </a:r>
            <a:endParaRPr lang="en-US" sz="4800" dirty="0"/>
          </a:p>
        </p:txBody>
      </p:sp>
      <p:sp>
        <p:nvSpPr>
          <p:cNvPr id="11" name="Text 9"/>
          <p:cNvSpPr txBox="1"/>
          <p:nvPr/>
        </p:nvSpPr>
        <p:spPr>
          <a:xfrm>
            <a:off x="3509010" y="2715768"/>
            <a:ext cx="232029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50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유닛 테스트</a:t>
            </a:r>
            <a:endParaRPr lang="en-US" sz="1250" dirty="0"/>
          </a:p>
          <a:p>
            <a:pPr algn="ctr" indent="0" marL="0">
              <a:buNone/>
            </a:pPr>
            <a:r>
              <a:rPr lang="en-US" sz="1250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(47개 테스트 스위트)</a:t>
            </a:r>
            <a:endParaRPr lang="en-US" sz="1250" dirty="0"/>
          </a:p>
        </p:txBody>
      </p:sp>
      <p:sp>
        <p:nvSpPr>
          <p:cNvPr id="12" name="Shape 10"/>
          <p:cNvSpPr/>
          <p:nvPr/>
        </p:nvSpPr>
        <p:spPr>
          <a:xfrm>
            <a:off x="6195060" y="1600200"/>
            <a:ext cx="2594610" cy="1828800"/>
          </a:xfrm>
          <a:prstGeom prst="roundRect">
            <a:avLst>
              <a:gd name="adj" fmla="val 7000"/>
            </a:avLst>
          </a:prstGeom>
          <a:solidFill>
            <a:srgbClr val="DCEE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6195060" y="1801368"/>
            <a:ext cx="259461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800" b="1" dirty="0">
                <a:solidFill>
                  <a:srgbClr val="0A6FD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0</a:t>
            </a:r>
            <a:endParaRPr lang="en-US" sz="4800" dirty="0"/>
          </a:p>
        </p:txBody>
      </p:sp>
      <p:sp>
        <p:nvSpPr>
          <p:cNvPr id="14" name="Text 12"/>
          <p:cNvSpPr txBox="1"/>
          <p:nvPr/>
        </p:nvSpPr>
        <p:spPr>
          <a:xfrm>
            <a:off x="6332220" y="2715768"/>
            <a:ext cx="232029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50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Android Lint 오류</a:t>
            </a:r>
            <a:endParaRPr lang="en-US" sz="1250" dirty="0"/>
          </a:p>
        </p:txBody>
      </p:sp>
      <p:sp>
        <p:nvSpPr>
          <p:cNvPr id="15" name="Shape 13"/>
          <p:cNvSpPr/>
          <p:nvPr/>
        </p:nvSpPr>
        <p:spPr>
          <a:xfrm>
            <a:off x="9018270" y="1600200"/>
            <a:ext cx="2594610" cy="1828800"/>
          </a:xfrm>
          <a:prstGeom prst="roundRect">
            <a:avLst>
              <a:gd name="adj" fmla="val 7000"/>
            </a:avLst>
          </a:prstGeom>
          <a:solidFill>
            <a:srgbClr val="DCEE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9018270" y="1801368"/>
            <a:ext cx="259461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800" b="1" dirty="0">
                <a:solidFill>
                  <a:srgbClr val="0A6FD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60</a:t>
            </a:r>
            <a:endParaRPr lang="en-US" sz="4800" dirty="0"/>
          </a:p>
        </p:txBody>
      </p:sp>
      <p:sp>
        <p:nvSpPr>
          <p:cNvPr id="17" name="Text 15"/>
          <p:cNvSpPr txBox="1"/>
          <p:nvPr/>
        </p:nvSpPr>
        <p:spPr>
          <a:xfrm>
            <a:off x="9155430" y="2715768"/>
            <a:ext cx="232029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50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태스크 문서</a:t>
            </a:r>
            <a:endParaRPr lang="en-US" sz="1250" dirty="0"/>
          </a:p>
          <a:p>
            <a:pPr algn="ctr" indent="0" marL="0">
              <a:buNone/>
            </a:pPr>
            <a:r>
              <a:rPr lang="en-US" sz="1250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(tasks/*.md)</a:t>
            </a:r>
            <a:endParaRPr lang="en-US" sz="1250" dirty="0"/>
          </a:p>
        </p:txBody>
      </p:sp>
      <p:sp>
        <p:nvSpPr>
          <p:cNvPr id="18" name="Shape 16"/>
          <p:cNvSpPr/>
          <p:nvPr/>
        </p:nvSpPr>
        <p:spPr>
          <a:xfrm>
            <a:off x="548640" y="3831336"/>
            <a:ext cx="365760" cy="365760"/>
          </a:xfrm>
          <a:prstGeom prst="ellipse">
            <a:avLst/>
          </a:prstGeom>
          <a:solidFill>
            <a:srgbClr val="DCEEFF"/>
          </a:solidFill>
          <a:ln w="12700">
            <a:solidFill>
              <a:srgbClr val="D9E6F5"/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548640" y="3831336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</a:t>
            </a:r>
            <a:endParaRPr lang="en-US" sz="1200" dirty="0"/>
          </a:p>
        </p:txBody>
      </p:sp>
      <p:sp>
        <p:nvSpPr>
          <p:cNvPr id="20" name="Text 18"/>
          <p:cNvSpPr txBox="1"/>
          <p:nvPr/>
        </p:nvSpPr>
        <p:spPr>
          <a:xfrm>
            <a:off x="1097280" y="3794760"/>
            <a:ext cx="10515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기능 하나마다 완료 조건이 담긴 태스크 문서를 먼저 작성합니다.</a:t>
            </a:r>
            <a:endParaRPr lang="en-US" sz="1350" dirty="0"/>
          </a:p>
        </p:txBody>
      </p:sp>
      <p:sp>
        <p:nvSpPr>
          <p:cNvPr id="21" name="Shape 19"/>
          <p:cNvSpPr/>
          <p:nvPr/>
        </p:nvSpPr>
        <p:spPr>
          <a:xfrm>
            <a:off x="548640" y="4398264"/>
            <a:ext cx="365760" cy="365760"/>
          </a:xfrm>
          <a:prstGeom prst="ellipse">
            <a:avLst/>
          </a:prstGeom>
          <a:solidFill>
            <a:srgbClr val="DCEEFF"/>
          </a:solidFill>
          <a:ln w="12700">
            <a:solidFill>
              <a:srgbClr val="D9E6F5"/>
            </a:solidFill>
            <a:prstDash val="solid"/>
          </a:ln>
        </p:spPr>
      </p:sp>
      <p:sp>
        <p:nvSpPr>
          <p:cNvPr id="22" name="Text 20"/>
          <p:cNvSpPr txBox="1"/>
          <p:nvPr/>
        </p:nvSpPr>
        <p:spPr>
          <a:xfrm>
            <a:off x="548640" y="4398264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</a:t>
            </a:r>
            <a:endParaRPr lang="en-US" sz="1200" dirty="0"/>
          </a:p>
        </p:txBody>
      </p:sp>
      <p:sp>
        <p:nvSpPr>
          <p:cNvPr id="23" name="Text 21"/>
          <p:cNvSpPr txBox="1"/>
          <p:nvPr/>
        </p:nvSpPr>
        <p:spPr>
          <a:xfrm>
            <a:off x="1097280" y="4361688"/>
            <a:ext cx="10515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빌드, 유닛 테스트, Lint를 변경마다 실행하고 결과를 기록합니다.</a:t>
            </a:r>
            <a:endParaRPr lang="en-US" sz="1350" dirty="0"/>
          </a:p>
        </p:txBody>
      </p:sp>
      <p:sp>
        <p:nvSpPr>
          <p:cNvPr id="24" name="Shape 22"/>
          <p:cNvSpPr/>
          <p:nvPr/>
        </p:nvSpPr>
        <p:spPr>
          <a:xfrm>
            <a:off x="548640" y="4965192"/>
            <a:ext cx="365760" cy="365760"/>
          </a:xfrm>
          <a:prstGeom prst="ellipse">
            <a:avLst/>
          </a:prstGeom>
          <a:solidFill>
            <a:srgbClr val="DCEEFF"/>
          </a:solidFill>
          <a:ln w="12700">
            <a:solidFill>
              <a:srgbClr val="D9E6F5"/>
            </a:solidFill>
            <a:prstDash val="solid"/>
          </a:ln>
        </p:spPr>
      </p:sp>
      <p:sp>
        <p:nvSpPr>
          <p:cNvPr id="25" name="Text 23"/>
          <p:cNvSpPr txBox="1"/>
          <p:nvPr/>
        </p:nvSpPr>
        <p:spPr>
          <a:xfrm>
            <a:off x="548640" y="4965192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3</a:t>
            </a:r>
            <a:endParaRPr lang="en-US" sz="1200" dirty="0"/>
          </a:p>
        </p:txBody>
      </p:sp>
      <p:sp>
        <p:nvSpPr>
          <p:cNvPr id="26" name="Text 24"/>
          <p:cNvSpPr txBox="1"/>
          <p:nvPr/>
        </p:nvSpPr>
        <p:spPr>
          <a:xfrm>
            <a:off x="1097280" y="4928616"/>
            <a:ext cx="10515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ViewModel과 데이터 계층은 Fake 구현체로 네트워크 없이 테스트합니다.</a:t>
            </a:r>
            <a:endParaRPr lang="en-US" sz="1350" dirty="0"/>
          </a:p>
        </p:txBody>
      </p:sp>
      <p:sp>
        <p:nvSpPr>
          <p:cNvPr id="27" name="Shape 25"/>
          <p:cNvSpPr/>
          <p:nvPr/>
        </p:nvSpPr>
        <p:spPr>
          <a:xfrm>
            <a:off x="548640" y="5532120"/>
            <a:ext cx="365760" cy="365760"/>
          </a:xfrm>
          <a:prstGeom prst="ellipse">
            <a:avLst/>
          </a:prstGeom>
          <a:solidFill>
            <a:srgbClr val="FDEBD3"/>
          </a:solidFill>
          <a:ln w="12700">
            <a:solidFill>
              <a:srgbClr val="D9E6F5"/>
            </a:solidFill>
            <a:prstDash val="solid"/>
          </a:ln>
        </p:spPr>
      </p:sp>
      <p:sp>
        <p:nvSpPr>
          <p:cNvPr id="28" name="Text 26"/>
          <p:cNvSpPr txBox="1"/>
          <p:nvPr/>
        </p:nvSpPr>
        <p:spPr>
          <a:xfrm>
            <a:off x="548640" y="55321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B45309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!</a:t>
            </a:r>
            <a:endParaRPr lang="en-US" sz="1200" dirty="0"/>
          </a:p>
        </p:txBody>
      </p:sp>
      <p:sp>
        <p:nvSpPr>
          <p:cNvPr id="29" name="Text 27"/>
          <p:cNvSpPr txBox="1"/>
          <p:nvPr/>
        </p:nvSpPr>
        <p:spPr>
          <a:xfrm>
            <a:off x="1097280" y="5495544"/>
            <a:ext cx="10515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실기기(Galaxy Z Fold7)에 설치해 확인하고 있습니다. 피드백 3차(폴더 트리, 옆 패널 디자인, 펼친 홈 화면)까지 반영했습니다.</a:t>
            </a:r>
            <a:endParaRPr lang="en-US" sz="135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3F8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0A6FD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보안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94944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설계 단계부터 지킨 보안 원칙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4652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UBGitea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1183112" y="644652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0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20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600200"/>
            <a:ext cx="3535680" cy="2148840"/>
          </a:xfrm>
          <a:prstGeom prst="roundRect">
            <a:avLst>
              <a:gd name="adj" fmla="val 5957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77240" y="1828800"/>
            <a:ext cx="457200" cy="457200"/>
          </a:xfrm>
          <a:prstGeom prst="ellipse">
            <a:avLst/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777240" y="18288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</a:t>
            </a:r>
            <a:endParaRPr lang="en-US" sz="1300" dirty="0"/>
          </a:p>
        </p:txBody>
      </p:sp>
      <p:sp>
        <p:nvSpPr>
          <p:cNvPr id="9" name="Text 7"/>
          <p:cNvSpPr txBox="1"/>
          <p:nvPr/>
        </p:nvSpPr>
        <p:spPr>
          <a:xfrm>
            <a:off x="1371600" y="1828800"/>
            <a:ext cx="2529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토큰 암호화 저장</a:t>
            </a:r>
            <a:endParaRPr lang="en-US" sz="1600" dirty="0"/>
          </a:p>
        </p:txBody>
      </p:sp>
      <p:sp>
        <p:nvSpPr>
          <p:cNvPr id="10" name="Text 8"/>
          <p:cNvSpPr txBox="1"/>
          <p:nvPr/>
        </p:nvSpPr>
        <p:spPr>
          <a:xfrm>
            <a:off x="777240" y="2423160"/>
            <a:ext cx="30784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Android Keystore 기반 AES/GCM으로 OAuth 토큰을 암호화 보관합니다. 평문 저장은 없습니다.</a:t>
            </a:r>
            <a:endParaRPr lang="en-US" sz="1250" dirty="0"/>
          </a:p>
        </p:txBody>
      </p:sp>
      <p:sp>
        <p:nvSpPr>
          <p:cNvPr id="11" name="Shape 9"/>
          <p:cNvSpPr/>
          <p:nvPr/>
        </p:nvSpPr>
        <p:spPr>
          <a:xfrm>
            <a:off x="4312920" y="1600200"/>
            <a:ext cx="3535680" cy="2148840"/>
          </a:xfrm>
          <a:prstGeom prst="roundRect">
            <a:avLst>
              <a:gd name="adj" fmla="val 5957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4541520" y="1828800"/>
            <a:ext cx="457200" cy="457200"/>
          </a:xfrm>
          <a:prstGeom prst="ellipse">
            <a:avLst/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4541520" y="18288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</a:t>
            </a:r>
            <a:endParaRPr lang="en-US" sz="1300" dirty="0"/>
          </a:p>
        </p:txBody>
      </p:sp>
      <p:sp>
        <p:nvSpPr>
          <p:cNvPr id="14" name="Text 12"/>
          <p:cNvSpPr txBox="1"/>
          <p:nvPr/>
        </p:nvSpPr>
        <p:spPr>
          <a:xfrm>
            <a:off x="5135880" y="1828800"/>
            <a:ext cx="2529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클라이언트 시크릿 없음</a:t>
            </a:r>
            <a:endParaRPr lang="en-US" sz="1600" dirty="0"/>
          </a:p>
        </p:txBody>
      </p:sp>
      <p:sp>
        <p:nvSpPr>
          <p:cNvPr id="15" name="Text 13"/>
          <p:cNvSpPr txBox="1"/>
          <p:nvPr/>
        </p:nvSpPr>
        <p:spPr>
          <a:xfrm>
            <a:off x="4541520" y="2423160"/>
            <a:ext cx="30784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PKCE 공개 클라이언트 방식. 시크릿을 코드와 설정 어디에도 두지 않습니다.</a:t>
            </a:r>
            <a:endParaRPr lang="en-US" sz="1250" dirty="0"/>
          </a:p>
        </p:txBody>
      </p:sp>
      <p:sp>
        <p:nvSpPr>
          <p:cNvPr id="16" name="Shape 14"/>
          <p:cNvSpPr/>
          <p:nvPr/>
        </p:nvSpPr>
        <p:spPr>
          <a:xfrm>
            <a:off x="8077200" y="1600200"/>
            <a:ext cx="3535680" cy="2148840"/>
          </a:xfrm>
          <a:prstGeom prst="roundRect">
            <a:avLst>
              <a:gd name="adj" fmla="val 5957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8305800" y="1828800"/>
            <a:ext cx="457200" cy="457200"/>
          </a:xfrm>
          <a:prstGeom prst="ellipse">
            <a:avLst/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8305800" y="18288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3</a:t>
            </a:r>
            <a:endParaRPr lang="en-US" sz="1300" dirty="0"/>
          </a:p>
        </p:txBody>
      </p:sp>
      <p:sp>
        <p:nvSpPr>
          <p:cNvPr id="19" name="Text 17"/>
          <p:cNvSpPr txBox="1"/>
          <p:nvPr/>
        </p:nvSpPr>
        <p:spPr>
          <a:xfrm>
            <a:off x="8900160" y="1828800"/>
            <a:ext cx="2529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자동 백업 차단</a:t>
            </a:r>
            <a:endParaRPr lang="en-US" sz="1600" dirty="0"/>
          </a:p>
        </p:txBody>
      </p:sp>
      <p:sp>
        <p:nvSpPr>
          <p:cNvPr id="20" name="Text 18"/>
          <p:cNvSpPr txBox="1"/>
          <p:nvPr/>
        </p:nvSpPr>
        <p:spPr>
          <a:xfrm>
            <a:off x="8305800" y="2423160"/>
            <a:ext cx="30784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allowBackup=false, 토큰 저장소를 백업과 기기 간 전송 대상에서 제외합니다.</a:t>
            </a:r>
            <a:endParaRPr lang="en-US" sz="1250" dirty="0"/>
          </a:p>
        </p:txBody>
      </p:sp>
      <p:sp>
        <p:nvSpPr>
          <p:cNvPr id="21" name="Shape 19"/>
          <p:cNvSpPr/>
          <p:nvPr/>
        </p:nvSpPr>
        <p:spPr>
          <a:xfrm>
            <a:off x="548640" y="3977640"/>
            <a:ext cx="3535680" cy="2148840"/>
          </a:xfrm>
          <a:prstGeom prst="roundRect">
            <a:avLst>
              <a:gd name="adj" fmla="val 5957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777240" y="4206240"/>
            <a:ext cx="457200" cy="457200"/>
          </a:xfrm>
          <a:prstGeom prst="ellipse">
            <a:avLst/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777240" y="420624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4</a:t>
            </a:r>
            <a:endParaRPr lang="en-US" sz="1300" dirty="0"/>
          </a:p>
        </p:txBody>
      </p:sp>
      <p:sp>
        <p:nvSpPr>
          <p:cNvPr id="24" name="Text 22"/>
          <p:cNvSpPr txBox="1"/>
          <p:nvPr/>
        </p:nvSpPr>
        <p:spPr>
          <a:xfrm>
            <a:off x="1371600" y="4206240"/>
            <a:ext cx="2529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평문 통신 차단</a:t>
            </a:r>
            <a:endParaRPr lang="en-US" sz="1600" dirty="0"/>
          </a:p>
        </p:txBody>
      </p:sp>
      <p:sp>
        <p:nvSpPr>
          <p:cNvPr id="25" name="Text 23"/>
          <p:cNvSpPr txBox="1"/>
          <p:nvPr/>
        </p:nvSpPr>
        <p:spPr>
          <a:xfrm>
            <a:off x="777240" y="4800600"/>
            <a:ext cx="30784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minSdk 28 기본 정책으로 cleartext HTTP를 차단하고, 예외를 두지 않습니다.</a:t>
            </a:r>
            <a:endParaRPr lang="en-US" sz="1250" dirty="0"/>
          </a:p>
        </p:txBody>
      </p:sp>
      <p:sp>
        <p:nvSpPr>
          <p:cNvPr id="26" name="Shape 24"/>
          <p:cNvSpPr/>
          <p:nvPr/>
        </p:nvSpPr>
        <p:spPr>
          <a:xfrm>
            <a:off x="4312920" y="3977640"/>
            <a:ext cx="3535680" cy="2148840"/>
          </a:xfrm>
          <a:prstGeom prst="roundRect">
            <a:avLst>
              <a:gd name="adj" fmla="val 5957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4541520" y="4206240"/>
            <a:ext cx="457200" cy="457200"/>
          </a:xfrm>
          <a:prstGeom prst="ellipse">
            <a:avLst/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28" name="Text 26"/>
          <p:cNvSpPr txBox="1"/>
          <p:nvPr/>
        </p:nvSpPr>
        <p:spPr>
          <a:xfrm>
            <a:off x="4541520" y="420624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5</a:t>
            </a:r>
            <a:endParaRPr lang="en-US" sz="1300" dirty="0"/>
          </a:p>
        </p:txBody>
      </p:sp>
      <p:sp>
        <p:nvSpPr>
          <p:cNvPr id="29" name="Text 27"/>
          <p:cNvSpPr txBox="1"/>
          <p:nvPr/>
        </p:nvSpPr>
        <p:spPr>
          <a:xfrm>
            <a:off x="5135880" y="4206240"/>
            <a:ext cx="2529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민감 정보 로그 금지</a:t>
            </a:r>
            <a:endParaRPr lang="en-US" sz="1600" dirty="0"/>
          </a:p>
        </p:txBody>
      </p:sp>
      <p:sp>
        <p:nvSpPr>
          <p:cNvPr id="30" name="Text 28"/>
          <p:cNvSpPr txBox="1"/>
          <p:nvPr/>
        </p:nvSpPr>
        <p:spPr>
          <a:xfrm>
            <a:off x="4541520" y="4800600"/>
            <a:ext cx="30784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토큰, 인증 코드, 개인 정보를 로그에 남기지 않습니다.</a:t>
            </a:r>
            <a:endParaRPr lang="en-US" sz="1250" dirty="0"/>
          </a:p>
        </p:txBody>
      </p:sp>
      <p:sp>
        <p:nvSpPr>
          <p:cNvPr id="31" name="Shape 29"/>
          <p:cNvSpPr/>
          <p:nvPr/>
        </p:nvSpPr>
        <p:spPr>
          <a:xfrm>
            <a:off x="8077200" y="3977640"/>
            <a:ext cx="3535680" cy="2148840"/>
          </a:xfrm>
          <a:prstGeom prst="roundRect">
            <a:avLst>
              <a:gd name="adj" fmla="val 5957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8305800" y="4206240"/>
            <a:ext cx="457200" cy="457200"/>
          </a:xfrm>
          <a:prstGeom prst="ellipse">
            <a:avLst/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33" name="Text 31"/>
          <p:cNvSpPr txBox="1"/>
          <p:nvPr/>
        </p:nvSpPr>
        <p:spPr>
          <a:xfrm>
            <a:off x="8305800" y="420624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6</a:t>
            </a:r>
            <a:endParaRPr lang="en-US" sz="1300" dirty="0"/>
          </a:p>
        </p:txBody>
      </p:sp>
      <p:sp>
        <p:nvSpPr>
          <p:cNvPr id="34" name="Text 32"/>
          <p:cNvSpPr txBox="1"/>
          <p:nvPr/>
        </p:nvSpPr>
        <p:spPr>
          <a:xfrm>
            <a:off x="8900160" y="4206240"/>
            <a:ext cx="2529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쓰기 동작 최소화</a:t>
            </a:r>
            <a:endParaRPr lang="en-US" sz="1600" dirty="0"/>
          </a:p>
        </p:txBody>
      </p:sp>
      <p:sp>
        <p:nvSpPr>
          <p:cNvPr id="35" name="Text 33"/>
          <p:cNvSpPr txBox="1"/>
          <p:nvPr/>
        </p:nvSpPr>
        <p:spPr>
          <a:xfrm>
            <a:off x="8305800" y="4800600"/>
            <a:ext cx="30784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리디자인으로 추가된 기능은 모두 조회입니다. 쓰기는 여전히 즐겨찾기 하나뿐입니다.</a:t>
            </a:r>
            <a:endParaRPr lang="en-US" sz="125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0E1B2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144000" y="3840480"/>
            <a:ext cx="4754880" cy="4754880"/>
          </a:xfrm>
          <a:prstGeom prst="ellipse">
            <a:avLst/>
          </a:prstGeom>
          <a:solidFill>
            <a:srgbClr val="0A6FD8">
              <a:alpha val="45000"/>
            </a:srgbClr>
          </a:solidFill>
          <a:ln w="12700">
            <a:solidFill>
              <a:srgbClr val="0A6FD8"/>
            </a:solidFill>
            <a:prstDash val="solid"/>
          </a:ln>
        </p:spPr>
      </p:sp>
      <p:pic>
        <p:nvPicPr>
          <p:cNvPr id="3" name="Image 0" descr="C:\Users\sbico\AppData\Local\Temp\claude\D--Android-UBGitea--claude-worktrees-awesome-pascal-3f2ada\32b5d80d-7a33-40c4-853c-e939b18b2b35\scratchpad\ppt\logo-dark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2960" y="1005840"/>
            <a:ext cx="2596896" cy="457200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822960" y="1828800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2F98F9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정리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822960" y="2286000"/>
            <a:ext cx="10515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팀의 상황을 한눈에, 코드는 읽기 쉽게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822960" y="3291840"/>
            <a:ext cx="8412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1500" dirty="0">
                <a:solidFill>
                  <a:srgbClr val="E8F0F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OAuth 2.0 + PKCE 로그인, 계층형 아키텍처, 432개 유닛 테스트 위에 팀 활동 홈, 통합 작업 목록, C#·C++ 코드 뷰어, 폴더블 2단 화면을 더했습니다.</a:t>
            </a:r>
            <a:endParaRPr lang="en-US" sz="1500" dirty="0"/>
          </a:p>
        </p:txBody>
      </p:sp>
      <p:sp>
        <p:nvSpPr>
          <p:cNvPr id="7" name="Text 4"/>
          <p:cNvSpPr txBox="1"/>
          <p:nvPr/>
        </p:nvSpPr>
        <p:spPr>
          <a:xfrm>
            <a:off x="822960" y="4480560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2F98F9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남은 일</a:t>
            </a:r>
            <a:endParaRPr lang="en-US" sz="1300" dirty="0"/>
          </a:p>
        </p:txBody>
      </p:sp>
      <p:sp>
        <p:nvSpPr>
          <p:cNvPr id="8" name="Text 5"/>
          <p:cNvSpPr txBox="1"/>
          <p:nvPr/>
        </p:nvSpPr>
        <p:spPr>
          <a:xfrm>
            <a:off x="822960" y="4800600"/>
            <a:ext cx="82296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50" dirty="0">
                <a:solidFill>
                  <a:srgbClr val="E8F0F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실기기 피드백 반영 계속 (폰, Z 폴드 펼침)</a:t>
            </a:r>
            <a:endParaRPr lang="en-US" sz="12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50" dirty="0">
                <a:solidFill>
                  <a:srgbClr val="E8F0F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Gitea 원격 저장소 등록과 push</a:t>
            </a:r>
            <a:endParaRPr lang="en-US" sz="12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50" dirty="0">
                <a:solidFill>
                  <a:srgbClr val="E8F0F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릴리스 빌드 난독화(R8) 검토</a:t>
            </a:r>
            <a:endParaRPr lang="en-US" sz="1250" dirty="0"/>
          </a:p>
        </p:txBody>
      </p:sp>
      <p:sp>
        <p:nvSpPr>
          <p:cNvPr id="9" name="Text 6"/>
          <p:cNvSpPr txBox="1"/>
          <p:nvPr/>
        </p:nvSpPr>
        <p:spPr>
          <a:xfrm>
            <a:off x="822960" y="626364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9FB2C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com.ubisam.ubgitea  ·  gitea.ubisampaju.synology.me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21</Slides>
  <Notes>21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UBGitea 기술 소개</dc:title>
  <dc:subject>PptxGenJS Presentation</dc:subject>
  <dc:creator>PptxGenJS</dc:creator>
  <cp:lastModifiedBy>PptxGenJS</cp:lastModifiedBy>
  <cp:revision>1</cp:revision>
  <dcterms:created xsi:type="dcterms:W3CDTF">2026-09-28T06:44:51Z</dcterms:created>
  <dcterms:modified xsi:type="dcterms:W3CDTF">2026-09-28T06:44:51Z</dcterms:modified>
</cp:coreProperties>
</file>