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97454-89F9-4968-94C7-9B39E25F432D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66841-0ABD-4D88-88C2-CDF3A85D7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99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회사 </a:t>
            </a:r>
            <a:r>
              <a:rPr lang="en-US" altLang="ko-KR"/>
              <a:t>Gitea </a:t>
            </a:r>
            <a:r>
              <a:rPr lang="ko-KR" altLang="en-US"/>
              <a:t>서버 조회용 안드로이드 앱</a:t>
            </a:r>
            <a:r>
              <a:rPr lang="en-US" altLang="ko-KR"/>
              <a:t>. </a:t>
            </a:r>
            <a:r>
              <a:rPr lang="ko-KR" altLang="en-US"/>
              <a:t>순서</a:t>
            </a:r>
            <a:r>
              <a:rPr lang="en-US" altLang="ko-KR"/>
              <a:t>: </a:t>
            </a:r>
            <a:r>
              <a:rPr lang="ko-KR" altLang="en-US"/>
              <a:t>개발 배경 → 주요 화면 → 기술 </a:t>
            </a:r>
            <a:r>
              <a:rPr lang="en-US" altLang="ko-KR"/>
              <a:t>· </a:t>
            </a:r>
            <a:r>
              <a:rPr lang="ko-KR" altLang="en-US"/>
              <a:t>개발 방식 → 현황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79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웹 기능 전체 이식 아님</a:t>
            </a:r>
            <a:r>
              <a:rPr lang="en-US" altLang="ko-KR"/>
              <a:t>. 1</a:t>
            </a:r>
            <a:r>
              <a:rPr lang="ko-KR" altLang="en-US"/>
              <a:t>순위 팀 활동 확인</a:t>
            </a:r>
            <a:r>
              <a:rPr lang="en-US" altLang="ko-KR"/>
              <a:t>, 2</a:t>
            </a:r>
            <a:r>
              <a:rPr lang="ko-KR" altLang="en-US"/>
              <a:t>순위 코드 </a:t>
            </a:r>
            <a:r>
              <a:rPr lang="en-US" altLang="ko-KR"/>
              <a:t>· </a:t>
            </a:r>
            <a:r>
              <a:rPr lang="ko-KR" altLang="en-US"/>
              <a:t>변경 내용 조회</a:t>
            </a:r>
            <a:r>
              <a:rPr lang="en-US" altLang="ko-KR"/>
              <a:t>. </a:t>
            </a:r>
            <a:r>
              <a:rPr lang="ko-KR" altLang="en-US"/>
              <a:t>소스 수정 </a:t>
            </a:r>
            <a:r>
              <a:rPr lang="en-US" altLang="ko-KR"/>
              <a:t>· </a:t>
            </a:r>
            <a:r>
              <a:rPr lang="ko-KR" altLang="en-US"/>
              <a:t>병합 </a:t>
            </a:r>
            <a:r>
              <a:rPr lang="en-US" altLang="ko-KR"/>
              <a:t>· </a:t>
            </a:r>
            <a:r>
              <a:rPr lang="ko-KR" altLang="en-US"/>
              <a:t>삭제 기능 의도적 제외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29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우측</a:t>
            </a:r>
            <a:r>
              <a:rPr lang="en-US" altLang="ko-KR"/>
              <a:t>: Z Fold </a:t>
            </a:r>
            <a:r>
              <a:rPr lang="ko-KR" altLang="en-US"/>
              <a:t>펼친 화면</a:t>
            </a:r>
            <a:r>
              <a:rPr lang="en-US" altLang="ko-KR"/>
              <a:t>. </a:t>
            </a:r>
            <a:r>
              <a:rPr lang="ko-KR" altLang="en-US"/>
              <a:t>넓은 화면에서 탭은 좌측 레일로 이동</a:t>
            </a:r>
            <a:r>
              <a:rPr lang="en-US" altLang="ko-KR"/>
              <a:t>, </a:t>
            </a:r>
            <a:r>
              <a:rPr lang="ko-KR" altLang="en-US"/>
              <a:t>홈은 팀 활동 </a:t>
            </a:r>
            <a:r>
              <a:rPr lang="en-US" altLang="ko-KR"/>
              <a:t>· </a:t>
            </a:r>
            <a:r>
              <a:rPr lang="ko-KR" altLang="en-US"/>
              <a:t>타임라인 </a:t>
            </a:r>
            <a:r>
              <a:rPr lang="en-US" altLang="ko-KR"/>
              <a:t>2</a:t>
            </a:r>
            <a:r>
              <a:rPr lang="ko-KR" altLang="en-US"/>
              <a:t>단 표시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91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상단 숫자</a:t>
            </a:r>
            <a:r>
              <a:rPr lang="en-US" altLang="ko-KR"/>
              <a:t>: </a:t>
            </a:r>
            <a:r>
              <a:rPr lang="ko-KR" altLang="en-US"/>
              <a:t>당일 </a:t>
            </a:r>
            <a:r>
              <a:rPr lang="en-US" altLang="ko-KR"/>
              <a:t>Push, </a:t>
            </a:r>
            <a:r>
              <a:rPr lang="ko-KR" altLang="en-US"/>
              <a:t>열린 </a:t>
            </a:r>
            <a:r>
              <a:rPr lang="en-US" altLang="ko-KR"/>
              <a:t>PR, </a:t>
            </a:r>
            <a:r>
              <a:rPr lang="ko-KR" altLang="en-US"/>
              <a:t>신규 이슈</a:t>
            </a:r>
            <a:r>
              <a:rPr lang="en-US" altLang="ko-KR"/>
              <a:t>. </a:t>
            </a:r>
            <a:r>
              <a:rPr lang="ko-KR" altLang="en-US"/>
              <a:t>즐겨찾기 선택 시 별표 저장소 활동만 표시</a:t>
            </a:r>
            <a:r>
              <a:rPr lang="en-US" altLang="ko-KR"/>
              <a:t>. </a:t>
            </a:r>
            <a:r>
              <a:rPr lang="ko-KR" altLang="en-US"/>
              <a:t>하단 타임라인</a:t>
            </a:r>
            <a:r>
              <a:rPr lang="en-US" altLang="ko-KR"/>
              <a:t>: Push · PR · </a:t>
            </a:r>
            <a:r>
              <a:rPr lang="ko-KR" altLang="en-US"/>
              <a:t>이슈 시간순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830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계정 접근 가능 저장소 조직별 표시</a:t>
            </a:r>
            <a:r>
              <a:rPr lang="en-US" altLang="ko-KR"/>
              <a:t>. </a:t>
            </a:r>
            <a:r>
              <a:rPr lang="ko-KR" altLang="en-US"/>
              <a:t>별표는 </a:t>
            </a:r>
            <a:r>
              <a:rPr lang="en-US" altLang="ko-KR"/>
              <a:t>Gitea </a:t>
            </a:r>
            <a:r>
              <a:rPr lang="ko-KR" altLang="en-US"/>
              <a:t>별표와 동기화</a:t>
            </a:r>
            <a:r>
              <a:rPr lang="en-US" altLang="ko-KR"/>
              <a:t>. </a:t>
            </a:r>
            <a:r>
              <a:rPr lang="ko-KR" altLang="en-US"/>
              <a:t>앱 내 유일한 쓰기 작업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908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파일 전체 열람보다 함수 탐색 위주 설계</a:t>
            </a:r>
            <a:r>
              <a:rPr lang="en-US" altLang="ko-KR"/>
              <a:t>. </a:t>
            </a:r>
            <a:r>
              <a:rPr lang="ko-KR" altLang="en-US"/>
              <a:t>하단 도구 막대</a:t>
            </a:r>
            <a:r>
              <a:rPr lang="en-US" altLang="ko-KR"/>
              <a:t>: </a:t>
            </a:r>
            <a:r>
              <a:rPr lang="ko-KR" altLang="en-US"/>
              <a:t>검색</a:t>
            </a:r>
            <a:r>
              <a:rPr lang="en-US" altLang="ko-KR"/>
              <a:t>, </a:t>
            </a:r>
            <a:r>
              <a:rPr lang="ko-KR" altLang="en-US"/>
              <a:t>목차</a:t>
            </a:r>
            <a:r>
              <a:rPr lang="en-US" altLang="ko-KR"/>
              <a:t>, </a:t>
            </a:r>
            <a:r>
              <a:rPr lang="ko-KR" altLang="en-US"/>
              <a:t>줄바꿈</a:t>
            </a:r>
            <a:r>
              <a:rPr lang="en-US" altLang="ko-KR"/>
              <a:t>, </a:t>
            </a:r>
            <a:r>
              <a:rPr lang="ko-KR" altLang="en-US"/>
              <a:t>글자 크기</a:t>
            </a:r>
            <a:r>
              <a:rPr lang="en-US" altLang="ko-KR"/>
              <a:t>, </a:t>
            </a:r>
            <a:r>
              <a:rPr lang="ko-KR" altLang="en-US"/>
              <a:t>복사</a:t>
            </a:r>
            <a:r>
              <a:rPr lang="en-US" altLang="ko-KR"/>
              <a:t>, </a:t>
            </a:r>
            <a:r>
              <a:rPr lang="ko-KR" altLang="en-US"/>
              <a:t>탭 저장</a:t>
            </a:r>
            <a:r>
              <a:rPr lang="en-US" altLang="ko-KR"/>
              <a:t>, </a:t>
            </a:r>
            <a:r>
              <a:rPr lang="ko-KR" altLang="en-US"/>
              <a:t>비교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684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펼친 화면에서 옆 창 상시 표시</a:t>
            </a:r>
            <a:r>
              <a:rPr lang="en-US" altLang="ko-KR"/>
              <a:t>. </a:t>
            </a:r>
            <a:r>
              <a:rPr lang="ko-KR" altLang="en-US"/>
              <a:t>예시</a:t>
            </a:r>
            <a:r>
              <a:rPr lang="en-US" altLang="ko-KR"/>
              <a:t>: C# </a:t>
            </a:r>
            <a:r>
              <a:rPr lang="ko-KR" altLang="en-US"/>
              <a:t>파일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494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동일 장비 </a:t>
            </a:r>
            <a:r>
              <a:rPr lang="en-US" altLang="ko-KR"/>
              <a:t>PRI </a:t>
            </a:r>
            <a:r>
              <a:rPr lang="ko-KR" altLang="en-US"/>
              <a:t>저장소 </a:t>
            </a:r>
            <a:r>
              <a:rPr lang="en-US" altLang="ko-KR"/>
              <a:t>· </a:t>
            </a:r>
            <a:r>
              <a:rPr lang="ko-KR" altLang="en-US"/>
              <a:t>현장 저장소의 </a:t>
            </a:r>
            <a:r>
              <a:rPr lang="en-US" altLang="ko-KR"/>
              <a:t>WeldingRecipeManager.cs </a:t>
            </a:r>
            <a:r>
              <a:rPr lang="ko-KR" altLang="en-US"/>
              <a:t>비교</a:t>
            </a:r>
            <a:r>
              <a:rPr lang="en-US" altLang="ko-KR"/>
              <a:t>. </a:t>
            </a:r>
            <a:r>
              <a:rPr lang="ko-KR" altLang="en-US"/>
              <a:t>차이 </a:t>
            </a:r>
            <a:r>
              <a:rPr lang="en-US" altLang="ko-KR"/>
              <a:t>5</a:t>
            </a:r>
            <a:r>
              <a:rPr lang="ko-KR" altLang="en-US"/>
              <a:t>곳 중 첫 번째 위치</a:t>
            </a:r>
            <a:r>
              <a:rPr lang="en-US" altLang="ko-KR"/>
              <a:t>. </a:t>
            </a:r>
            <a:r>
              <a:rPr lang="ko-KR" altLang="en-US"/>
              <a:t>사용 순서</a:t>
            </a:r>
            <a:r>
              <a:rPr lang="en-US" altLang="ko-KR"/>
              <a:t>: </a:t>
            </a:r>
            <a:r>
              <a:rPr lang="ko-KR" altLang="en-US"/>
              <a:t>파일에서 비교 → 왼쪽 배치 → 다른 파일에서 비교 실행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692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이동 중 팀원 커밋 즉시 확인</a:t>
            </a:r>
            <a:r>
              <a:rPr lang="en-US" altLang="ko-KR"/>
              <a:t>. </a:t>
            </a:r>
            <a:r>
              <a:rPr lang="ko-KR" altLang="en-US"/>
              <a:t>접은 화면</a:t>
            </a:r>
            <a:r>
              <a:rPr lang="en-US" altLang="ko-KR"/>
              <a:t>: </a:t>
            </a:r>
            <a:r>
              <a:rPr lang="ko-KR" altLang="en-US"/>
              <a:t>상하 배치 </a:t>
            </a:r>
            <a:r>
              <a:rPr lang="en-US" altLang="ko-KR"/>
              <a:t>/ </a:t>
            </a:r>
            <a:r>
              <a:rPr lang="ko-KR" altLang="en-US"/>
              <a:t>펼친 화면</a:t>
            </a:r>
            <a:r>
              <a:rPr lang="en-US" altLang="ko-KR"/>
              <a:t>: </a:t>
            </a:r>
            <a:r>
              <a:rPr lang="ko-KR" altLang="en-US"/>
              <a:t>좌우 배치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109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코드 리뷰 요청 시 </a:t>
            </a:r>
            <a:r>
              <a:rPr lang="en-US" altLang="ko-KR"/>
              <a:t>PC </a:t>
            </a:r>
            <a:r>
              <a:rPr lang="ko-KR" altLang="en-US"/>
              <a:t>없이 변경 내용 확인 가능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362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리뷰 요청 </a:t>
            </a:r>
            <a:r>
              <a:rPr lang="en-US" altLang="ko-KR"/>
              <a:t>· </a:t>
            </a:r>
            <a:r>
              <a:rPr lang="ko-KR" altLang="en-US"/>
              <a:t>할당 업무 일괄 확인</a:t>
            </a:r>
            <a:r>
              <a:rPr lang="en-US" altLang="ko-KR"/>
              <a:t>. </a:t>
            </a:r>
            <a:r>
              <a:rPr lang="ko-KR" altLang="en-US"/>
              <a:t>읽기 전용으로 댓글 작성 </a:t>
            </a:r>
            <a:r>
              <a:rPr lang="en-US" altLang="ko-KR"/>
              <a:t>· </a:t>
            </a:r>
            <a:r>
              <a:rPr lang="ko-KR" altLang="en-US"/>
              <a:t>병합은 </a:t>
            </a:r>
            <a:r>
              <a:rPr lang="en-US" altLang="ko-KR"/>
              <a:t>PC Gitea</a:t>
            </a:r>
            <a:r>
              <a:rPr lang="ko-KR" altLang="en-US"/>
              <a:t>에서 처리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938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장비 문서 </a:t>
            </a:r>
            <a:r>
              <a:rPr lang="en-US" altLang="ko-KR"/>
              <a:t>· </a:t>
            </a:r>
            <a:r>
              <a:rPr lang="ko-KR" altLang="en-US"/>
              <a:t>설정 표 등 코드와 함께 관리하는 파일 모바일 확인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27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신규 버전은 팀 </a:t>
            </a:r>
            <a:r>
              <a:rPr lang="en-US" altLang="ko-KR"/>
              <a:t>Gitea </a:t>
            </a:r>
            <a:r>
              <a:rPr lang="ko-KR" altLang="en-US"/>
              <a:t>릴리스 기준</a:t>
            </a:r>
            <a:r>
              <a:rPr lang="en-US" altLang="ko-KR"/>
              <a:t>. </a:t>
            </a:r>
            <a:r>
              <a:rPr lang="ko-KR" altLang="en-US"/>
              <a:t>업데이트 알림 시 설정에서 바로 설치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8831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로그인은 브라우저에서 </a:t>
            </a:r>
            <a:r>
              <a:rPr lang="en-US" altLang="ko-KR"/>
              <a:t>Gitea </a:t>
            </a:r>
            <a:r>
              <a:rPr lang="ko-KR" altLang="en-US"/>
              <a:t>직접 인증</a:t>
            </a:r>
            <a:r>
              <a:rPr lang="en-US" altLang="ko-KR"/>
              <a:t>, </a:t>
            </a:r>
            <a:r>
              <a:rPr lang="ko-KR" altLang="en-US"/>
              <a:t>앱은 발급 토큰만 보관</a:t>
            </a:r>
            <a:r>
              <a:rPr lang="en-US" altLang="ko-KR"/>
              <a:t>. </a:t>
            </a:r>
            <a:r>
              <a:rPr lang="ko-KR" altLang="en-US"/>
              <a:t>저장소 목록 기기 저장으로 오프라인 조회 가능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202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작업별 완료 기준 파일 선작성 → </a:t>
            </a:r>
            <a:r>
              <a:rPr lang="en-US" altLang="ko-KR"/>
              <a:t>AI </a:t>
            </a:r>
            <a:r>
              <a:rPr lang="ko-KR" altLang="en-US"/>
              <a:t>에이전트 구현 → 별도 세션 리뷰</a:t>
            </a:r>
            <a:r>
              <a:rPr lang="en-US" altLang="ko-KR"/>
              <a:t>. </a:t>
            </a:r>
            <a:r>
              <a:rPr lang="ko-KR" altLang="en-US"/>
              <a:t>전 과정 </a:t>
            </a:r>
            <a:r>
              <a:rPr lang="en-US" altLang="ko-KR"/>
              <a:t>docs/development-log.md </a:t>
            </a:r>
            <a:r>
              <a:rPr lang="ko-KR" altLang="en-US"/>
              <a:t>기록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419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개발 완료</a:t>
            </a:r>
            <a:r>
              <a:rPr lang="en-US" altLang="ko-KR"/>
              <a:t>, </a:t>
            </a:r>
            <a:r>
              <a:rPr lang="ko-KR" altLang="en-US"/>
              <a:t>현재 버전 </a:t>
            </a:r>
            <a:r>
              <a:rPr lang="en-US" altLang="ko-KR"/>
              <a:t>0.2.6. </a:t>
            </a:r>
            <a:r>
              <a:rPr lang="ko-KR" altLang="en-US"/>
              <a:t>설치 파일 팀 </a:t>
            </a:r>
            <a:r>
              <a:rPr lang="en-US" altLang="ko-KR"/>
              <a:t>Gitea </a:t>
            </a:r>
            <a:r>
              <a:rPr lang="ko-KR" altLang="en-US"/>
              <a:t>릴리스 제공</a:t>
            </a:r>
            <a:r>
              <a:rPr lang="en-US" altLang="ko-KR"/>
              <a:t>, </a:t>
            </a:r>
            <a:r>
              <a:rPr lang="ko-KR" altLang="en-US"/>
              <a:t>이후 신규 버전 앱 내 알림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66841-0ABD-4D88-88C2-CDF3A85D735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502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A4F9D9-02B3-8B80-AB3F-737776E63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8BF286B-454B-29E3-86D9-336254DC7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6A7287C-4562-93C6-9D3C-5B866942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C8844A-9904-555D-5755-41AFD530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DA3552-9BBB-492A-DB0D-2CC53E61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110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B26FAA-B54A-C25B-6362-1C496E1A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2F27CB-33CA-1669-730C-7CC4FE02E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3F7CB0-38B3-F9E2-AB04-6AE90374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D4BD6B-8749-76A7-E7C7-A25962577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BAAD3E-CB1D-BC42-609B-800F31EC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07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01615A-90F4-C52B-4BAD-8FEDFA3A2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43277D-3DDA-EDC1-DC18-559AAB771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90D357-D0C3-DED3-F576-CC7A19F20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69F71A-77D1-ADC4-C0B9-0F7807FC3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A2AEE2-4000-6EAC-1C02-61F1521C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25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8EE791-9625-6FCF-EA66-F98C4D92B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865DEE-5C1D-D0AA-9676-077949793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DE6A495-EC20-4349-0AE8-B59485321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9FEE883-63F3-922F-2753-EEE04A005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296574-348D-07AC-CC82-04CD7C21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01D5599-521D-58C4-7279-8792AD2A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09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1FEC15-5E89-6522-C88D-47DA47A17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060843-8BC0-6817-105E-2022885A5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6F7300-BF03-9F97-75F9-FA795B157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0E7A199-88E0-8588-ACCA-0413DA7A2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1B4297-556A-ACBC-492A-323BD7495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525BC4B-D6A1-0EEC-CA95-34FE04944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E70B496-D7E3-BFF1-9276-88CEF2F97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2E06209-3064-A3F0-C2EF-61F2EDF8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43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3735B7-B877-DF47-29B8-729173D07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02549B9-9ED6-9CE8-4CBC-AE66E5F56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FD51143-A314-DB96-28C6-93567ABE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3DB9788-CE8E-0B56-7CE5-A0F537EAF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82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AFF36D9-0D10-41C0-0698-8EA0EFBBE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FC65229-A257-9BDC-296A-5569AB89A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CEF0BDA-97A3-467F-5C87-7ABD21DEE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764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B1087A-CC5D-28E9-3355-56D7B4C91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627EE7-5D6F-F662-E8A9-DF92D2AD3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C990DEE-3F41-C8DC-FDC2-EA6BAA470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ADDF8F-3BC0-F3E3-31D3-172722C18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A41E3B-A5B1-B03C-6D83-DE7E2435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D23A23-31A4-EB4C-F4B4-C9B975E06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77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545112-C6F2-5599-4B57-ADB70EEAF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D35735F-09E9-36EC-1E88-CF9200B51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0660FF2-0414-73F6-4AA0-B3C7F4C31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69E696-C7FB-06A6-873C-B1AF1DA29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BB9CFB-117D-7744-35DA-A9C79932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174AAC4-4F37-16F8-CD91-E01C966F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51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D2ECC5-45EF-B953-6152-A72FCA08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16C835-373A-B6C1-5F7B-20F326015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3AB86A-CC9F-3BF7-F85C-5A8ACBFD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2D237E-DE73-A544-9381-ED9EF45E5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C424E3-F5C0-6B16-C778-892A95B53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51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2E58ADF-95EC-E709-CD4A-E08D92CABE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7B44D70-A856-B7E3-44D3-175C3DEDE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83C59A6-3FE3-3CE8-4009-CABD8284D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0BF03A-A8FA-1C98-459D-2C1EFE7CB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4C10FB-FF03-5FAF-820A-2CC97A8A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13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00C8DD8-EBC3-D65A-6C77-03B96781B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69F583-01C2-3CD3-56AD-00066BDE7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68B174-9427-42BE-AB5E-60122831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90CEA-BFAC-4260-BAFE-165C1B045E91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B50EB4-CDAE-7483-91C6-8461FDE5A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AAD1C12-32A0-EDE6-6E58-5663B89CE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9B90C-FFD6-4CDF-8C79-02F19EFE90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36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8CEAD74F-78CE-3ABC-BA95-28E9603FBE51}"/>
              </a:ext>
            </a:extLst>
          </p:cNvPr>
          <p:cNvSpPr/>
          <p:nvPr/>
        </p:nvSpPr>
        <p:spPr>
          <a:xfrm>
            <a:off x="7493000" y="0"/>
            <a:ext cx="4699000" cy="6858000"/>
          </a:xfrm>
          <a:prstGeom prst="rect">
            <a:avLst/>
          </a:prstGeom>
          <a:solidFill>
            <a:srgbClr val="DCEAF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C1503D7-B49B-BF46-6D95-93F6973C4DF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705470"/>
            <a:ext cx="1905000" cy="3355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624772-C38C-5D5C-97BE-F1261CA85598}"/>
              </a:ext>
            </a:extLst>
          </p:cNvPr>
          <p:cNvSpPr txBox="1"/>
          <p:nvPr/>
        </p:nvSpPr>
        <p:spPr>
          <a:xfrm>
            <a:off x="812800" y="24384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4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UBGitea · Android · v0.2.6</a:t>
            </a:r>
            <a:endParaRPr lang="ko-KR" altLang="en-US" sz="1400" b="1">
              <a:solidFill>
                <a:srgbClr val="1565C0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55773-E515-39D2-E657-987E71DE5825}"/>
              </a:ext>
            </a:extLst>
          </p:cNvPr>
          <p:cNvSpPr txBox="1"/>
          <p:nvPr/>
        </p:nvSpPr>
        <p:spPr>
          <a:xfrm>
            <a:off x="812800" y="2819400"/>
            <a:ext cx="609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4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사내 </a:t>
            </a:r>
            <a:r>
              <a:rPr lang="en-US" altLang="ko-KR" sz="4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</a:t>
            </a:r>
            <a:br>
              <a:rPr lang="en-US" altLang="ko-KR" sz="4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4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모바일 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E363D0-D605-BFFC-9BBF-59E83A020B68}"/>
              </a:ext>
            </a:extLst>
          </p:cNvPr>
          <p:cNvSpPr txBox="1"/>
          <p:nvPr/>
        </p:nvSpPr>
        <p:spPr>
          <a:xfrm>
            <a:off x="812800" y="4445000"/>
            <a:ext cx="5715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활동 </a:t>
            </a:r>
            <a:r>
              <a:rPr lang="en-US" altLang="ko-KR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</a:t>
            </a:r>
            <a:r>
              <a:rPr lang="en-US" altLang="ko-KR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내용 모바일 조회용 사내 </a:t>
            </a:r>
            <a:r>
              <a:rPr lang="en-US" altLang="ko-KR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 </a:t>
            </a:r>
            <a:r>
              <a:rPr lang="ko-KR" altLang="en-US" sz="16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E5A75-8656-C951-57F3-51C51EA89A62}"/>
              </a:ext>
            </a:extLst>
          </p:cNvPr>
          <p:cNvSpPr txBox="1"/>
          <p:nvPr/>
        </p:nvSpPr>
        <p:spPr>
          <a:xfrm>
            <a:off x="812800" y="5016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2026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사내 공유용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AC91FA1-483B-63E3-574A-6D19B7995E9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0" y="610658"/>
            <a:ext cx="2667000" cy="5630333"/>
          </a:xfrm>
          <a:prstGeom prst="rect">
            <a:avLst/>
          </a:prstGeom>
          <a:ln w="12700">
            <a:solidFill>
              <a:srgbClr val="B9D3F0"/>
            </a:solidFill>
          </a:ln>
        </p:spPr>
      </p:pic>
    </p:spTree>
    <p:extLst>
      <p:ext uri="{BB962C8B-B14F-4D97-AF65-F5344CB8AC3E}">
        <p14:creationId xmlns:p14="http://schemas.microsoft.com/office/powerpoint/2010/main" val="3462567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829261-D2EF-ABA7-18E3-C31E4B9F72FB}"/>
              </a:ext>
            </a:extLst>
          </p:cNvPr>
          <p:cNvSpPr txBox="1"/>
          <p:nvPr/>
        </p:nvSpPr>
        <p:spPr>
          <a:xfrm>
            <a:off x="812800" y="8128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7DB9F5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개발 배경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91A1E-5279-A307-F61C-CC3C1877E7B7}"/>
              </a:ext>
            </a:extLst>
          </p:cNvPr>
          <p:cNvSpPr txBox="1"/>
          <p:nvPr/>
        </p:nvSpPr>
        <p:spPr>
          <a:xfrm>
            <a:off x="812800" y="1117600"/>
            <a:ext cx="952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32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목적</a:t>
            </a:r>
            <a:r>
              <a:rPr lang="en-US" altLang="ko-KR" sz="32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32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이석 중에도</a:t>
            </a:r>
            <a:br>
              <a:rPr lang="ko-KR" altLang="en-US" sz="32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32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작업 현황 모바일 확인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087E430-25F9-86AC-4587-B2B1B9B3BEC8}"/>
              </a:ext>
            </a:extLst>
          </p:cNvPr>
          <p:cNvSpPr/>
          <p:nvPr/>
        </p:nvSpPr>
        <p:spPr>
          <a:xfrm>
            <a:off x="812800" y="3937000"/>
            <a:ext cx="3384550" cy="2108200"/>
          </a:xfrm>
          <a:prstGeom prst="rect">
            <a:avLst/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608306B-8609-C6C3-2A2B-C136EF1FDFE3}"/>
              </a:ext>
            </a:extLst>
          </p:cNvPr>
          <p:cNvSpPr/>
          <p:nvPr/>
        </p:nvSpPr>
        <p:spPr>
          <a:xfrm>
            <a:off x="812800" y="3937000"/>
            <a:ext cx="3384550" cy="38100"/>
          </a:xfrm>
          <a:prstGeom prst="rect">
            <a:avLst/>
          </a:prstGeom>
          <a:solidFill>
            <a:srgbClr val="4FA3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46DE4B-9BBF-C64D-2A1F-FA5A08131DCC}"/>
              </a:ext>
            </a:extLst>
          </p:cNvPr>
          <p:cNvSpPr txBox="1"/>
          <p:nvPr/>
        </p:nvSpPr>
        <p:spPr>
          <a:xfrm>
            <a:off x="1066800" y="42291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활동 우선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39B7F5-ECFE-9812-C654-20662CF26178}"/>
              </a:ext>
            </a:extLst>
          </p:cNvPr>
          <p:cNvSpPr txBox="1"/>
          <p:nvPr/>
        </p:nvSpPr>
        <p:spPr>
          <a:xfrm>
            <a:off x="1066800" y="46736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Push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이력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열린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 ·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확인 필요 항목 첫 화면 표시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B884E6A-4E81-AFA2-B03E-4B8265B7C4E7}"/>
              </a:ext>
            </a:extLst>
          </p:cNvPr>
          <p:cNvSpPr/>
          <p:nvPr/>
        </p:nvSpPr>
        <p:spPr>
          <a:xfrm>
            <a:off x="4400550" y="3937000"/>
            <a:ext cx="3384550" cy="2108200"/>
          </a:xfrm>
          <a:prstGeom prst="rect">
            <a:avLst/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8FBF56-634C-A15F-EAC3-28C294213780}"/>
              </a:ext>
            </a:extLst>
          </p:cNvPr>
          <p:cNvSpPr/>
          <p:nvPr/>
        </p:nvSpPr>
        <p:spPr>
          <a:xfrm>
            <a:off x="4400550" y="3937000"/>
            <a:ext cx="3384550" cy="38100"/>
          </a:xfrm>
          <a:prstGeom prst="rect">
            <a:avLst/>
          </a:prstGeom>
          <a:solidFill>
            <a:srgbClr val="4FA3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F0AA1-49F2-7F69-CCE4-EDA519B2FC3A}"/>
              </a:ext>
            </a:extLst>
          </p:cNvPr>
          <p:cNvSpPr txBox="1"/>
          <p:nvPr/>
        </p:nvSpPr>
        <p:spPr>
          <a:xfrm>
            <a:off x="4654550" y="42291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 부분만 코드 조회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EAD8B-AA13-A371-054A-F18C9A93153F}"/>
              </a:ext>
            </a:extLst>
          </p:cNvPr>
          <p:cNvSpPr txBox="1"/>
          <p:nvPr/>
        </p:nvSpPr>
        <p:spPr>
          <a:xfrm>
            <a:off x="4654550" y="46736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40000"/>
              </a:lnSpc>
            </a:pP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클래스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함수 단위 이동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파일 좌우 비교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주력 언어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C# · C++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6ECA7EE-7D17-0594-9E8D-E4131B1D2A24}"/>
              </a:ext>
            </a:extLst>
          </p:cNvPr>
          <p:cNvSpPr/>
          <p:nvPr/>
        </p:nvSpPr>
        <p:spPr>
          <a:xfrm>
            <a:off x="7988300" y="3937000"/>
            <a:ext cx="3384550" cy="2108200"/>
          </a:xfrm>
          <a:prstGeom prst="rect">
            <a:avLst/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AE50B0-81BD-D374-78F7-3C24F92CDE16}"/>
              </a:ext>
            </a:extLst>
          </p:cNvPr>
          <p:cNvSpPr/>
          <p:nvPr/>
        </p:nvSpPr>
        <p:spPr>
          <a:xfrm>
            <a:off x="7988300" y="3937000"/>
            <a:ext cx="3384550" cy="381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3ECB3F-5A1A-F7EC-73A8-BDEEFD521EA7}"/>
              </a:ext>
            </a:extLst>
          </p:cNvPr>
          <p:cNvSpPr txBox="1"/>
          <p:nvPr/>
        </p:nvSpPr>
        <p:spPr>
          <a:xfrm>
            <a:off x="8242300" y="42291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읽기 중심 </a:t>
            </a:r>
            <a:r>
              <a:rPr lang="en-US" altLang="ko-KR" sz="17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00" b="1">
                <a:solidFill>
                  <a:srgbClr val="F4F8F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12F3E-65FF-DC27-03CF-CFFA0B32B900}"/>
              </a:ext>
            </a:extLst>
          </p:cNvPr>
          <p:cNvSpPr txBox="1"/>
          <p:nvPr/>
        </p:nvSpPr>
        <p:spPr>
          <a:xfrm>
            <a:off x="8242300" y="4673600"/>
            <a:ext cx="28765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40000"/>
              </a:lnSpc>
            </a:pP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계정 로그인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쓰기 기능은 저장소 즐겨찾기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별표</a:t>
            </a:r>
            <a:r>
              <a:rPr lang="en-US" altLang="ko-KR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300">
                <a:solidFill>
                  <a:srgbClr val="D3E2F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 허용</a:t>
            </a:r>
          </a:p>
        </p:txBody>
      </p:sp>
    </p:spTree>
    <p:extLst>
      <p:ext uri="{BB962C8B-B14F-4D97-AF65-F5344CB8AC3E}">
        <p14:creationId xmlns:p14="http://schemas.microsoft.com/office/powerpoint/2010/main" val="3230708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653404-451D-6038-A0B8-BF946F5A5E13}"/>
              </a:ext>
            </a:extLst>
          </p:cNvPr>
          <p:cNvSpPr txBox="1"/>
          <p:nvPr/>
        </p:nvSpPr>
        <p:spPr>
          <a:xfrm>
            <a:off x="812800" y="13970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화면 구성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DC7A6-B56B-E46A-C175-B186F124DF94}"/>
              </a:ext>
            </a:extLst>
          </p:cNvPr>
          <p:cNvSpPr txBox="1"/>
          <p:nvPr/>
        </p:nvSpPr>
        <p:spPr>
          <a:xfrm>
            <a:off x="812800" y="16891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탭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구성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A03504-68EF-06F1-19C8-DC72138E6370}"/>
              </a:ext>
            </a:extLst>
          </p:cNvPr>
          <p:cNvSpPr/>
          <p:nvPr/>
        </p:nvSpPr>
        <p:spPr>
          <a:xfrm>
            <a:off x="812800" y="2413000"/>
            <a:ext cx="48260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4AC1E4-6B4E-4FE5-518A-A611DF9E3A60}"/>
              </a:ext>
            </a:extLst>
          </p:cNvPr>
          <p:cNvSpPr txBox="1"/>
          <p:nvPr/>
        </p:nvSpPr>
        <p:spPr>
          <a:xfrm>
            <a:off x="812800" y="2578100"/>
            <a:ext cx="952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39DB9-1373-2016-FD7B-D50F0012549D}"/>
              </a:ext>
            </a:extLst>
          </p:cNvPr>
          <p:cNvSpPr txBox="1"/>
          <p:nvPr/>
        </p:nvSpPr>
        <p:spPr>
          <a:xfrm>
            <a:off x="1943100" y="2616200"/>
            <a:ext cx="36957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오늘의 팀 활동과 타임라인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확인이 필요한 항목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84ABE7E-2835-284B-B799-49B89EF28590}"/>
              </a:ext>
            </a:extLst>
          </p:cNvPr>
          <p:cNvSpPr/>
          <p:nvPr/>
        </p:nvSpPr>
        <p:spPr>
          <a:xfrm>
            <a:off x="812800" y="3073400"/>
            <a:ext cx="48260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C7081C-CAB2-6C3D-9D93-A4D2379ACDBC}"/>
              </a:ext>
            </a:extLst>
          </p:cNvPr>
          <p:cNvSpPr txBox="1"/>
          <p:nvPr/>
        </p:nvSpPr>
        <p:spPr>
          <a:xfrm>
            <a:off x="812800" y="3238500"/>
            <a:ext cx="952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7F251-0393-2DA5-5585-53EC014CE3D5}"/>
              </a:ext>
            </a:extLst>
          </p:cNvPr>
          <p:cNvSpPr txBox="1"/>
          <p:nvPr/>
        </p:nvSpPr>
        <p:spPr>
          <a:xfrm>
            <a:off x="1943100" y="3276600"/>
            <a:ext cx="36957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 저장소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커밋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2C95A7D-1CA9-A6EA-948F-FCD8DC0433C1}"/>
              </a:ext>
            </a:extLst>
          </p:cNvPr>
          <p:cNvSpPr/>
          <p:nvPr/>
        </p:nvSpPr>
        <p:spPr>
          <a:xfrm>
            <a:off x="812800" y="3733800"/>
            <a:ext cx="48260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45420B-F7EB-FFD5-3A00-F5483D64BDFC}"/>
              </a:ext>
            </a:extLst>
          </p:cNvPr>
          <p:cNvSpPr txBox="1"/>
          <p:nvPr/>
        </p:nvSpPr>
        <p:spPr>
          <a:xfrm>
            <a:off x="812800" y="3898900"/>
            <a:ext cx="952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B1F36F-65CD-47D9-8742-E611259CF3C3}"/>
              </a:ext>
            </a:extLst>
          </p:cNvPr>
          <p:cNvSpPr txBox="1"/>
          <p:nvPr/>
        </p:nvSpPr>
        <p:spPr>
          <a:xfrm>
            <a:off x="1943100" y="3937000"/>
            <a:ext cx="36957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전체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리뷰 요청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나에게 할당된 이슈와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</a:t>
            </a:r>
            <a:endParaRPr lang="ko-KR" altLang="en-US" sz="1300">
              <a:solidFill>
                <a:srgbClr val="3E506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F834260-73ED-0E24-B787-7CD90930C73F}"/>
              </a:ext>
            </a:extLst>
          </p:cNvPr>
          <p:cNvSpPr/>
          <p:nvPr/>
        </p:nvSpPr>
        <p:spPr>
          <a:xfrm>
            <a:off x="812800" y="4394200"/>
            <a:ext cx="48260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FB5B5-B2B8-96B0-E7D7-7C7537A5D932}"/>
              </a:ext>
            </a:extLst>
          </p:cNvPr>
          <p:cNvSpPr txBox="1"/>
          <p:nvPr/>
        </p:nvSpPr>
        <p:spPr>
          <a:xfrm>
            <a:off x="812800" y="4559300"/>
            <a:ext cx="952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7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29EF07-33C7-B053-12CE-BAA10C8345DC}"/>
              </a:ext>
            </a:extLst>
          </p:cNvPr>
          <p:cNvSpPr txBox="1"/>
          <p:nvPr/>
        </p:nvSpPr>
        <p:spPr>
          <a:xfrm>
            <a:off x="1943100" y="4597400"/>
            <a:ext cx="36957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알림과 즐겨찾기 저장소의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Push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76CDB8E-F2BC-F19B-9BAB-1878A17FEFED}"/>
              </a:ext>
            </a:extLst>
          </p:cNvPr>
          <p:cNvSpPr/>
          <p:nvPr/>
        </p:nvSpPr>
        <p:spPr>
          <a:xfrm>
            <a:off x="812800" y="5054600"/>
            <a:ext cx="48260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687F3B-C814-389C-0DEF-A744373C94CF}"/>
              </a:ext>
            </a:extLst>
          </p:cNvPr>
          <p:cNvSpPr txBox="1"/>
          <p:nvPr/>
        </p:nvSpPr>
        <p:spPr>
          <a:xfrm>
            <a:off x="812800" y="52832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접은 화면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하단 탭 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펼친 화면 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 화면</a:t>
            </a:r>
            <a:r>
              <a:rPr lang="en-US" altLang="ko-KR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>
                <a:solidFill>
                  <a:srgbClr val="5A6B8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좌측 레일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79AB67B-ECB2-BCDB-ACEB-C05A474FD1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20" y="825500"/>
            <a:ext cx="5231960" cy="521335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</p:spTree>
    <p:extLst>
      <p:ext uri="{BB962C8B-B14F-4D97-AF65-F5344CB8AC3E}">
        <p14:creationId xmlns:p14="http://schemas.microsoft.com/office/powerpoint/2010/main" val="242912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223423-4A05-5FC0-8B96-F77E80BED937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홈 </a:t>
            </a:r>
            <a:r>
              <a:rPr lang="en-US" altLang="ko-KR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팀 활동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7D70D8-69DD-BD9D-BF19-C4A5F7365752}"/>
              </a:ext>
            </a:extLst>
          </p:cNvPr>
          <p:cNvSpPr txBox="1"/>
          <p:nvPr/>
        </p:nvSpPr>
        <p:spPr>
          <a:xfrm>
            <a:off x="812800" y="1879600"/>
            <a:ext cx="74803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첫 화면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팀 활동 요약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4419230-13E9-0747-0A24-FBC64E9778B1}"/>
              </a:ext>
            </a:extLst>
          </p:cNvPr>
          <p:cNvSpPr/>
          <p:nvPr/>
        </p:nvSpPr>
        <p:spPr>
          <a:xfrm>
            <a:off x="812800" y="3086100"/>
            <a:ext cx="2336800" cy="952500"/>
          </a:xfrm>
          <a:prstGeom prst="roundRect">
            <a:avLst>
              <a:gd name="adj" fmla="val 6000"/>
            </a:avLst>
          </a:prstGeom>
          <a:solidFill>
            <a:srgbClr val="E6F0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CA475-8E65-6B2C-9D97-E2DD4CA51374}"/>
              </a:ext>
            </a:extLst>
          </p:cNvPr>
          <p:cNvSpPr txBox="1"/>
          <p:nvPr/>
        </p:nvSpPr>
        <p:spPr>
          <a:xfrm>
            <a:off x="990600" y="32258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22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Push</a:t>
            </a:r>
            <a:endParaRPr lang="ko-KR" altLang="en-US" sz="2200" b="1">
              <a:solidFill>
                <a:srgbClr val="1565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57C6C-A311-80D9-BF26-2F7504493097}"/>
              </a:ext>
            </a:extLst>
          </p:cNvPr>
          <p:cNvSpPr txBox="1"/>
          <p:nvPr/>
        </p:nvSpPr>
        <p:spPr>
          <a:xfrm>
            <a:off x="990600" y="36957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당일 커밋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8A51B8D-E479-9116-2F5F-B1B73119F268}"/>
              </a:ext>
            </a:extLst>
          </p:cNvPr>
          <p:cNvSpPr/>
          <p:nvPr/>
        </p:nvSpPr>
        <p:spPr>
          <a:xfrm>
            <a:off x="3302000" y="3086100"/>
            <a:ext cx="2336800" cy="952500"/>
          </a:xfrm>
          <a:prstGeom prst="roundRect">
            <a:avLst>
              <a:gd name="adj" fmla="val 6000"/>
            </a:avLst>
          </a:prstGeom>
          <a:solidFill>
            <a:srgbClr val="E6F0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41471-8613-F936-0C5D-A1B415906D11}"/>
              </a:ext>
            </a:extLst>
          </p:cNvPr>
          <p:cNvSpPr txBox="1"/>
          <p:nvPr/>
        </p:nvSpPr>
        <p:spPr>
          <a:xfrm>
            <a:off x="3479800" y="32258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22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</a:t>
            </a:r>
            <a:endParaRPr lang="ko-KR" altLang="en-US" sz="2200" b="1">
              <a:solidFill>
                <a:srgbClr val="1565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D4EA11-25E8-8D55-AA37-F81DE34F6BEC}"/>
              </a:ext>
            </a:extLst>
          </p:cNvPr>
          <p:cNvSpPr txBox="1"/>
          <p:nvPr/>
        </p:nvSpPr>
        <p:spPr>
          <a:xfrm>
            <a:off x="3479800" y="36957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열린 요청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038ED94-4F6F-8AC2-96DE-AE33CAB3B5A7}"/>
              </a:ext>
            </a:extLst>
          </p:cNvPr>
          <p:cNvSpPr/>
          <p:nvPr/>
        </p:nvSpPr>
        <p:spPr>
          <a:xfrm>
            <a:off x="5791200" y="3086100"/>
            <a:ext cx="2336800" cy="952500"/>
          </a:xfrm>
          <a:prstGeom prst="roundRect">
            <a:avLst>
              <a:gd name="adj" fmla="val 6000"/>
            </a:avLst>
          </a:prstGeom>
          <a:solidFill>
            <a:srgbClr val="E6F0F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A9AA2-9833-D59A-475A-E04019602ACA}"/>
              </a:ext>
            </a:extLst>
          </p:cNvPr>
          <p:cNvSpPr txBox="1"/>
          <p:nvPr/>
        </p:nvSpPr>
        <p:spPr>
          <a:xfrm>
            <a:off x="5969000" y="32258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22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3C965C-15D0-7824-5228-E42B4090E454}"/>
              </a:ext>
            </a:extLst>
          </p:cNvPr>
          <p:cNvSpPr txBox="1"/>
          <p:nvPr/>
        </p:nvSpPr>
        <p:spPr>
          <a:xfrm>
            <a:off x="5969000" y="36957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이슈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6DF4C-7DFE-EAC9-AD33-6939876C55AF}"/>
              </a:ext>
            </a:extLst>
          </p:cNvPr>
          <p:cNvSpPr txBox="1"/>
          <p:nvPr/>
        </p:nvSpPr>
        <p:spPr>
          <a:xfrm>
            <a:off x="812800" y="4292600"/>
            <a:ext cx="74803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조회 범위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피드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조직별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 범위 저장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 저장소별 최근 브랜치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활동량 그래프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타임라인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작성자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Push </a:t>
            </a: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내용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CA95D27-6B7A-4E15-2B9E-1DA0E80F9B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0" y="814917"/>
            <a:ext cx="2476500" cy="5228167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</p:spTree>
    <p:extLst>
      <p:ext uri="{BB962C8B-B14F-4D97-AF65-F5344CB8AC3E}">
        <p14:creationId xmlns:p14="http://schemas.microsoft.com/office/powerpoint/2010/main" val="265876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DC0CD-577D-3C37-6C46-E3667EF91B30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저장소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395D7F-A558-6F7B-2AE5-FFAFB408E182}"/>
              </a:ext>
            </a:extLst>
          </p:cNvPr>
          <p:cNvSpPr txBox="1"/>
          <p:nvPr/>
        </p:nvSpPr>
        <p:spPr>
          <a:xfrm>
            <a:off x="812800" y="18796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 조회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b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A768D2-7141-C758-F277-0E765FA04AE7}"/>
              </a:ext>
            </a:extLst>
          </p:cNvPr>
          <p:cNvSpPr txBox="1"/>
          <p:nvPr/>
        </p:nvSpPr>
        <p:spPr>
          <a:xfrm>
            <a:off x="812800" y="30480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조직별 저장소 목록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별표 저장소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 탭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홈에 표시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태그 목록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 목록 기기 저장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오프라인 조회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182C732-FBE5-504D-6512-C5ACAF63312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175C21-F14C-47C0-CB24-B302EFB68425}"/>
              </a:ext>
            </a:extLst>
          </p:cNvPr>
          <p:cNvSpPr txBox="1"/>
          <p:nvPr/>
        </p:nvSpPr>
        <p:spPr>
          <a:xfrm>
            <a:off x="41148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저장소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01F5918-A6D2-BB86-D33F-3A9DAA610AC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24F027-BFF3-618B-8807-7F98C1989968}"/>
              </a:ext>
            </a:extLst>
          </p:cNvPr>
          <p:cNvSpPr txBox="1"/>
          <p:nvPr/>
        </p:nvSpPr>
        <p:spPr>
          <a:xfrm>
            <a:off x="66040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6DBF645-3475-9461-FD78-0856FCD118D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316EAE-2F5D-A2B5-333D-E787F81B8901}"/>
              </a:ext>
            </a:extLst>
          </p:cNvPr>
          <p:cNvSpPr txBox="1"/>
          <p:nvPr/>
        </p:nvSpPr>
        <p:spPr>
          <a:xfrm>
            <a:off x="90932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 </a:t>
            </a: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태그</a:t>
            </a:r>
          </a:p>
        </p:txBody>
      </p:sp>
    </p:spTree>
    <p:extLst>
      <p:ext uri="{BB962C8B-B14F-4D97-AF65-F5344CB8AC3E}">
        <p14:creationId xmlns:p14="http://schemas.microsoft.com/office/powerpoint/2010/main" val="262199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B8C0A9-C63E-4CEA-92EF-9D1EB60AEE24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코드 보기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D1415-FCAB-EAA6-BF28-E103B8F53A5D}"/>
              </a:ext>
            </a:extLst>
          </p:cNvPr>
          <p:cNvSpPr txBox="1"/>
          <p:nvPr/>
        </p:nvSpPr>
        <p:spPr>
          <a:xfrm>
            <a:off x="812800" y="18796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함수 단위</a:t>
            </a:r>
            <a:b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빠른 탐색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EC39AC-71F7-7AA2-5910-FDC555B963C9}"/>
              </a:ext>
            </a:extLst>
          </p:cNvPr>
          <p:cNvSpPr txBox="1"/>
          <p:nvPr/>
        </p:nvSpPr>
        <p:spPr>
          <a:xfrm>
            <a:off x="812800" y="30480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Visual Studio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색상 기준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C# · C++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강조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.h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선언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.cpp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구현 탭 전환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목차에서 함수 선택 후 이동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구조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클래스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함수 옆 창 표시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8D0DB7A-6C5E-2745-C7CA-5473231E53C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C81E73-9581-3EFD-2896-F658E0972F11}"/>
              </a:ext>
            </a:extLst>
          </p:cNvPr>
          <p:cNvSpPr txBox="1"/>
          <p:nvPr/>
        </p:nvSpPr>
        <p:spPr>
          <a:xfrm>
            <a:off x="41148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</a:t>
            </a: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선언</a:t>
            </a: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구현 탭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E27AFE1-2C85-2FC3-34E7-5309C6F7DDF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B38167-0C44-6CC4-D026-197255BE3938}"/>
              </a:ext>
            </a:extLst>
          </p:cNvPr>
          <p:cNvSpPr txBox="1"/>
          <p:nvPr/>
        </p:nvSpPr>
        <p:spPr>
          <a:xfrm>
            <a:off x="66040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BC5932C-B2F9-9D8B-48DA-156FFCCFAAD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0A6FB8-E6D5-E42D-F6B7-3289AB5D13BF}"/>
              </a:ext>
            </a:extLst>
          </p:cNvPr>
          <p:cNvSpPr txBox="1"/>
          <p:nvPr/>
        </p:nvSpPr>
        <p:spPr>
          <a:xfrm>
            <a:off x="90932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</a:t>
            </a: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클래스 옆 창</a:t>
            </a:r>
          </a:p>
        </p:txBody>
      </p:sp>
    </p:spTree>
    <p:extLst>
      <p:ext uri="{BB962C8B-B14F-4D97-AF65-F5344CB8AC3E}">
        <p14:creationId xmlns:p14="http://schemas.microsoft.com/office/powerpoint/2010/main" val="189361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AC2ACE-353A-CB37-8AE1-77284102E112}"/>
              </a:ext>
            </a:extLst>
          </p:cNvPr>
          <p:cNvSpPr txBox="1"/>
          <p:nvPr/>
        </p:nvSpPr>
        <p:spPr>
          <a:xfrm>
            <a:off x="812800" y="17780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펼친 화면 </a:t>
            </a:r>
            <a:r>
              <a:rPr lang="en-US" altLang="ko-KR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코드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BC2FA-B7F4-FE38-715D-8E8504903846}"/>
              </a:ext>
            </a:extLst>
          </p:cNvPr>
          <p:cNvSpPr txBox="1"/>
          <p:nvPr/>
        </p:nvSpPr>
        <p:spPr>
          <a:xfrm>
            <a:off x="812800" y="20701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펼친 화면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구조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동시 표시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287C0F-E6F3-3F6D-7FD1-1A8B04D229E5}"/>
              </a:ext>
            </a:extLst>
          </p:cNvPr>
          <p:cNvSpPr txBox="1"/>
          <p:nvPr/>
        </p:nvSpPr>
        <p:spPr>
          <a:xfrm>
            <a:off x="812800" y="31750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Z Fold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펼침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 화면 대응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좌측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구조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클래스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함수 목록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우측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옆 창 파일 선택 시 즉시 열림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클래스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함수 선택 시 해당 줄 이동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칸 위아래 순서 변경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39AD352-159E-2A2E-0782-EB0C498E1FC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20" y="825500"/>
            <a:ext cx="5231960" cy="521335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</p:spTree>
    <p:extLst>
      <p:ext uri="{BB962C8B-B14F-4D97-AF65-F5344CB8AC3E}">
        <p14:creationId xmlns:p14="http://schemas.microsoft.com/office/powerpoint/2010/main" val="862372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FC1C18-9E68-DB8A-D202-5BD7F3BE49FF}"/>
              </a:ext>
            </a:extLst>
          </p:cNvPr>
          <p:cNvSpPr txBox="1"/>
          <p:nvPr/>
        </p:nvSpPr>
        <p:spPr>
          <a:xfrm>
            <a:off x="812800" y="17780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파일 비교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FE20D-1642-DA62-2099-FCCAE606A5BF}"/>
              </a:ext>
            </a:extLst>
          </p:cNvPr>
          <p:cNvSpPr txBox="1"/>
          <p:nvPr/>
        </p:nvSpPr>
        <p:spPr>
          <a:xfrm>
            <a:off x="812800" y="20701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 간</a:t>
            </a:r>
            <a:b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동일 파일 비교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41CED-C54E-01A4-2331-6789CCFDC0BB}"/>
              </a:ext>
            </a:extLst>
          </p:cNvPr>
          <p:cNvSpPr txBox="1"/>
          <p:nvPr/>
        </p:nvSpPr>
        <p:spPr>
          <a:xfrm>
            <a:off x="812800" y="31750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저장소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 파일 간 좌우 비교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예시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OC6 PRI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(main) ↔ OC6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저장소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(SubMain)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차이 개수 표시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이전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 차이 이동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줄 색상 구분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D009C83-2081-939A-DF6E-050EB19D978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20" y="825500"/>
            <a:ext cx="5231960" cy="521335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</p:spTree>
    <p:extLst>
      <p:ext uri="{BB962C8B-B14F-4D97-AF65-F5344CB8AC3E}">
        <p14:creationId xmlns:p14="http://schemas.microsoft.com/office/powerpoint/2010/main" val="3348018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86AD50-DDAD-EDD5-2D50-C672BCAC2071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커밋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3693B4-F6AC-AC3C-91D7-5A53EFCB3E19}"/>
              </a:ext>
            </a:extLst>
          </p:cNvPr>
          <p:cNvSpPr txBox="1"/>
          <p:nvPr/>
        </p:nvSpPr>
        <p:spPr>
          <a:xfrm>
            <a:off x="812800" y="18796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커밋별 변경 내용</a:t>
            </a:r>
            <a:b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줄 단위 확인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7C95C-D9F8-97BD-35FF-391B58162CC3}"/>
              </a:ext>
            </a:extLst>
          </p:cNvPr>
          <p:cNvSpPr txBox="1"/>
          <p:nvPr/>
        </p:nvSpPr>
        <p:spPr>
          <a:xfrm>
            <a:off x="812800" y="30480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브랜치별 커밋 목록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커밋 선택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파일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 줄 수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선택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내용 표시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E8FE13C-1804-3C7A-EC9F-A7A24275D68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4913BD-DD91-C2F6-0551-B7890DA2232E}"/>
              </a:ext>
            </a:extLst>
          </p:cNvPr>
          <p:cNvSpPr txBox="1"/>
          <p:nvPr/>
        </p:nvSpPr>
        <p:spPr>
          <a:xfrm>
            <a:off x="41148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커밋 목록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543E09B-4878-4BB1-09EE-A28CA7E09D5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29C08F-7C9D-8954-04EF-800CFBCC2AB4}"/>
              </a:ext>
            </a:extLst>
          </p:cNvPr>
          <p:cNvSpPr txBox="1"/>
          <p:nvPr/>
        </p:nvSpPr>
        <p:spPr>
          <a:xfrm>
            <a:off x="66040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바뀐 파일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A500228-C57F-820C-CE53-80E1AADAC0D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590CD1-8292-DE82-8709-054C687B44EB}"/>
              </a:ext>
            </a:extLst>
          </p:cNvPr>
          <p:cNvSpPr txBox="1"/>
          <p:nvPr/>
        </p:nvSpPr>
        <p:spPr>
          <a:xfrm>
            <a:off x="90932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내용</a:t>
            </a:r>
          </a:p>
        </p:txBody>
      </p:sp>
    </p:spTree>
    <p:extLst>
      <p:ext uri="{BB962C8B-B14F-4D97-AF65-F5344CB8AC3E}">
        <p14:creationId xmlns:p14="http://schemas.microsoft.com/office/powerpoint/2010/main" val="338902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3ABD9-B0F0-809E-8461-9D51144FDD67}"/>
              </a:ext>
            </a:extLst>
          </p:cNvPr>
          <p:cNvSpPr txBox="1"/>
          <p:nvPr/>
        </p:nvSpPr>
        <p:spPr>
          <a:xfrm>
            <a:off x="812800" y="17780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펼친 화면 </a:t>
            </a:r>
            <a:r>
              <a:rPr lang="en-US" altLang="ko-KR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변경 내용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AB6068-4D25-91E4-DD17-6355D05CC703}"/>
              </a:ext>
            </a:extLst>
          </p:cNvPr>
          <p:cNvSpPr txBox="1"/>
          <p:nvPr/>
        </p:nvSpPr>
        <p:spPr>
          <a:xfrm>
            <a:off x="812800" y="20701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펼친 화면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b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전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 좌우 비교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15C99-F89D-E04E-1AC5-AB2AB74AE17D}"/>
              </a:ext>
            </a:extLst>
          </p:cNvPr>
          <p:cNvSpPr txBox="1"/>
          <p:nvPr/>
        </p:nvSpPr>
        <p:spPr>
          <a:xfrm>
            <a:off x="812800" y="3175000"/>
            <a:ext cx="482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비교 도구 방식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좌측 변경 전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우측 변경 후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빨강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초록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화면과 동일한 문법 강조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546A92A-79C9-1D48-114A-E838231AB45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20" y="825500"/>
            <a:ext cx="5231960" cy="521335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</p:spTree>
    <p:extLst>
      <p:ext uri="{BB962C8B-B14F-4D97-AF65-F5344CB8AC3E}">
        <p14:creationId xmlns:p14="http://schemas.microsoft.com/office/powerpoint/2010/main" val="193976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8569B1-2D73-63A6-54F3-DBF968EFAE0A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작업 </a:t>
            </a:r>
            <a:r>
              <a:rPr lang="en-US" altLang="ko-KR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알림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CD1DE4-63BE-1E53-DB46-EB9175A3E122}"/>
              </a:ext>
            </a:extLst>
          </p:cNvPr>
          <p:cNvSpPr txBox="1"/>
          <p:nvPr/>
        </p:nvSpPr>
        <p:spPr>
          <a:xfrm>
            <a:off x="812800" y="18796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PR ·</a:t>
            </a:r>
            <a:b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 통합 조회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F6EDBD-DACD-4EFF-5272-77A4880D781C}"/>
              </a:ext>
            </a:extLst>
          </p:cNvPr>
          <p:cNvSpPr txBox="1"/>
          <p:nvPr/>
        </p:nvSpPr>
        <p:spPr>
          <a:xfrm>
            <a:off x="812800" y="30480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전체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리뷰 요청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나에게 할당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내가 작성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상태 배지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열림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병합됨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닫힘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PR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본문 및 댓글 조회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읽지 않음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93934BD-96EF-3B96-50B8-6FDDEDA87A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B5D7E9-6C86-47F9-41FD-130BEDF1183C}"/>
              </a:ext>
            </a:extLst>
          </p:cNvPr>
          <p:cNvSpPr txBox="1"/>
          <p:nvPr/>
        </p:nvSpPr>
        <p:spPr>
          <a:xfrm>
            <a:off x="41148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 탭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4CFA301-2862-8D34-EE58-812F5980F1A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662ECB-7146-D000-CD8A-7A1BD5C96F28}"/>
              </a:ext>
            </a:extLst>
          </p:cNvPr>
          <p:cNvSpPr txBox="1"/>
          <p:nvPr/>
        </p:nvSpPr>
        <p:spPr>
          <a:xfrm>
            <a:off x="66040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 상세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553F6B7-2E69-CF39-472A-FC35AA9D197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C59FE9-A4B7-F88B-A581-861A2BB857CE}"/>
              </a:ext>
            </a:extLst>
          </p:cNvPr>
          <p:cNvSpPr txBox="1"/>
          <p:nvPr/>
        </p:nvSpPr>
        <p:spPr>
          <a:xfrm>
            <a:off x="90932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</a:p>
        </p:txBody>
      </p:sp>
    </p:spTree>
    <p:extLst>
      <p:ext uri="{BB962C8B-B14F-4D97-AF65-F5344CB8AC3E}">
        <p14:creationId xmlns:p14="http://schemas.microsoft.com/office/powerpoint/2010/main" val="4082396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FFAE50-E0C9-A151-3CCF-5A2F1BE8E482}"/>
              </a:ext>
            </a:extLst>
          </p:cNvPr>
          <p:cNvSpPr txBox="1"/>
          <p:nvPr/>
        </p:nvSpPr>
        <p:spPr>
          <a:xfrm>
            <a:off x="812800" y="1587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파일 보기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0BBB17-AF38-A4CF-5D4A-CAADD76540D8}"/>
              </a:ext>
            </a:extLst>
          </p:cNvPr>
          <p:cNvSpPr txBox="1"/>
          <p:nvPr/>
        </p:nvSpPr>
        <p:spPr>
          <a:xfrm>
            <a:off x="812800" y="18796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외</a:t>
            </a:r>
            <a:b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조회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954DB-C68A-8121-F71E-1AB8CB19089B}"/>
              </a:ext>
            </a:extLst>
          </p:cNvPr>
          <p:cNvSpPr txBox="1"/>
          <p:nvPr/>
        </p:nvSpPr>
        <p:spPr>
          <a:xfrm>
            <a:off x="812800" y="3048000"/>
            <a:ext cx="279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CSV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PDF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문서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별도 앱 없이 앱 내 열람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20A360D-FE35-660C-3006-EAAB3FF947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9C0E1A-0DB5-BE99-DEAF-AB537F95439E}"/>
              </a:ext>
            </a:extLst>
          </p:cNvPr>
          <p:cNvSpPr txBox="1"/>
          <p:nvPr/>
        </p:nvSpPr>
        <p:spPr>
          <a:xfrm>
            <a:off x="41148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0265E59-AE7F-1BA2-788A-99B680B06EC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D44CF0-BBF7-6814-E828-702DEC262E0C}"/>
              </a:ext>
            </a:extLst>
          </p:cNvPr>
          <p:cNvSpPr txBox="1"/>
          <p:nvPr/>
        </p:nvSpPr>
        <p:spPr>
          <a:xfrm>
            <a:off x="66040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CSV </a:t>
            </a: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B5DAF27-B589-F5F0-0059-EBC3C05E3B1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825500"/>
            <a:ext cx="2286000" cy="4826000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0E6836-50CA-4F0D-2BDB-02A6BF33F00C}"/>
              </a:ext>
            </a:extLst>
          </p:cNvPr>
          <p:cNvSpPr txBox="1"/>
          <p:nvPr/>
        </p:nvSpPr>
        <p:spPr>
          <a:xfrm>
            <a:off x="9093200" y="5753100"/>
            <a:ext cx="228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altLang="ko-KR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PDF</a:t>
            </a:r>
            <a:endParaRPr lang="ko-KR" altLang="en-US" sz="1200">
              <a:solidFill>
                <a:srgbClr val="3E506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7133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11CEED-A602-D825-FD68-2342751A307D}"/>
              </a:ext>
            </a:extLst>
          </p:cNvPr>
          <p:cNvSpPr txBox="1"/>
          <p:nvPr/>
        </p:nvSpPr>
        <p:spPr>
          <a:xfrm>
            <a:off x="812800" y="20320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설정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B953EA-860D-7FDF-8AB8-277BD09481F0}"/>
              </a:ext>
            </a:extLst>
          </p:cNvPr>
          <p:cNvSpPr txBox="1"/>
          <p:nvPr/>
        </p:nvSpPr>
        <p:spPr>
          <a:xfrm>
            <a:off x="812800" y="2324100"/>
            <a:ext cx="4902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항목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F2099-1711-929A-BE03-868EE93AA010}"/>
              </a:ext>
            </a:extLst>
          </p:cNvPr>
          <p:cNvSpPr txBox="1"/>
          <p:nvPr/>
        </p:nvSpPr>
        <p:spPr>
          <a:xfrm>
            <a:off x="812800" y="2984500"/>
            <a:ext cx="4902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테마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라이트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다크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자동 줄바꿈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글자 크기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11–16sp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즐겨찾기 저장소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Push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알림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 실패 시 재시도</a:t>
            </a:r>
          </a:p>
          <a:p>
            <a:pPr marL="177800" indent="-177800">
              <a:lnSpc>
                <a:spcPct val="130000"/>
              </a:lnSpc>
              <a:spcAft>
                <a:spcPts val="600"/>
              </a:spcAft>
              <a:buFont typeface="+mj-lt"/>
              <a:buChar char="•"/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기반 앱 업데이트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EC23545-59AD-0241-1481-04E3F5737C0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662517"/>
            <a:ext cx="2476500" cy="5228167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BF2AE3-DC5C-1471-AEA8-FAD11B18EE3B}"/>
              </a:ext>
            </a:extLst>
          </p:cNvPr>
          <p:cNvSpPr txBox="1"/>
          <p:nvPr/>
        </p:nvSpPr>
        <p:spPr>
          <a:xfrm>
            <a:off x="6223000" y="5969000"/>
            <a:ext cx="2476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11792B4-606B-DB25-2AF5-53D6281596A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700" y="662517"/>
            <a:ext cx="2476500" cy="5228167"/>
          </a:xfrm>
          <a:prstGeom prst="rect">
            <a:avLst/>
          </a:prstGeom>
          <a:ln w="12700">
            <a:solidFill>
              <a:srgbClr val="C9DCF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5B78EF-961C-36E1-3A88-C4E0ACBDA774}"/>
              </a:ext>
            </a:extLst>
          </p:cNvPr>
          <p:cNvSpPr txBox="1"/>
          <p:nvPr/>
        </p:nvSpPr>
        <p:spPr>
          <a:xfrm>
            <a:off x="8902700" y="5969000"/>
            <a:ext cx="24765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ko-KR" altLang="en-US" sz="12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다크 테마</a:t>
            </a:r>
          </a:p>
        </p:txBody>
      </p:sp>
    </p:spTree>
    <p:extLst>
      <p:ext uri="{BB962C8B-B14F-4D97-AF65-F5344CB8AC3E}">
        <p14:creationId xmlns:p14="http://schemas.microsoft.com/office/powerpoint/2010/main" val="171866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1C124B-9B47-E775-8839-E94F9B0B989E}"/>
              </a:ext>
            </a:extLst>
          </p:cNvPr>
          <p:cNvSpPr txBox="1"/>
          <p:nvPr/>
        </p:nvSpPr>
        <p:spPr>
          <a:xfrm>
            <a:off x="812800" y="8128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기술 </a:t>
            </a:r>
            <a:r>
              <a:rPr lang="en-US" altLang="ko-KR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보안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181D60-F1AE-22E3-4988-626A47405FFB}"/>
              </a:ext>
            </a:extLst>
          </p:cNvPr>
          <p:cNvSpPr txBox="1"/>
          <p:nvPr/>
        </p:nvSpPr>
        <p:spPr>
          <a:xfrm>
            <a:off x="812800" y="1117600"/>
            <a:ext cx="10566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계정 인증 </a:t>
            </a:r>
            <a:r>
              <a:rPr lang="en-US" altLang="ko-KR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8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읽기 중심 설계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297D247-9ADD-D642-045F-A9A3DCF54397}"/>
              </a:ext>
            </a:extLst>
          </p:cNvPr>
          <p:cNvSpPr/>
          <p:nvPr/>
        </p:nvSpPr>
        <p:spPr>
          <a:xfrm>
            <a:off x="812800" y="19685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165109-8A3D-911C-E75E-C5748D89EA79}"/>
              </a:ext>
            </a:extLst>
          </p:cNvPr>
          <p:cNvSpPr txBox="1"/>
          <p:nvPr/>
        </p:nvSpPr>
        <p:spPr>
          <a:xfrm>
            <a:off x="812800" y="21209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81AED-42BC-964C-4CBD-902025BFFE96}"/>
              </a:ext>
            </a:extLst>
          </p:cNvPr>
          <p:cNvSpPr txBox="1"/>
          <p:nvPr/>
        </p:nvSpPr>
        <p:spPr>
          <a:xfrm>
            <a:off x="3098800" y="21463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OAuth 2.0 + PKCE.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 내 비밀번호 입력 없음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E048F76-1941-4C9D-DA23-1706B5C935D1}"/>
              </a:ext>
            </a:extLst>
          </p:cNvPr>
          <p:cNvSpPr/>
          <p:nvPr/>
        </p:nvSpPr>
        <p:spPr>
          <a:xfrm>
            <a:off x="812800" y="25781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1F940-B0E4-AB03-CB80-C4E7A503763F}"/>
              </a:ext>
            </a:extLst>
          </p:cNvPr>
          <p:cNvSpPr txBox="1"/>
          <p:nvPr/>
        </p:nvSpPr>
        <p:spPr>
          <a:xfrm>
            <a:off x="812800" y="2730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토큰 보관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57E35-E0A9-89EC-5993-EDE5855B686B}"/>
              </a:ext>
            </a:extLst>
          </p:cNvPr>
          <p:cNvSpPr txBox="1"/>
          <p:nvPr/>
        </p:nvSpPr>
        <p:spPr>
          <a:xfrm>
            <a:off x="3098800" y="27559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Android Keystore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암호화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기기 내 저장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D17B540-0AE7-F9CE-0E52-2499F7768665}"/>
              </a:ext>
            </a:extLst>
          </p:cNvPr>
          <p:cNvSpPr/>
          <p:nvPr/>
        </p:nvSpPr>
        <p:spPr>
          <a:xfrm>
            <a:off x="812800" y="31877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C7E72B-27E1-1DF5-FF12-BF9623ED75F2}"/>
              </a:ext>
            </a:extLst>
          </p:cNvPr>
          <p:cNvSpPr txBox="1"/>
          <p:nvPr/>
        </p:nvSpPr>
        <p:spPr>
          <a:xfrm>
            <a:off x="812800" y="3340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권한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074D93-33B2-D16E-27DB-3CED4EF1D75A}"/>
              </a:ext>
            </a:extLst>
          </p:cNvPr>
          <p:cNvSpPr txBox="1"/>
          <p:nvPr/>
        </p:nvSpPr>
        <p:spPr>
          <a:xfrm>
            <a:off x="3098800" y="33655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읽기 전용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쓰기는 즐겨찾기 별표만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D22A98C-DB74-C8B2-7C44-1519D9C09B32}"/>
              </a:ext>
            </a:extLst>
          </p:cNvPr>
          <p:cNvSpPr/>
          <p:nvPr/>
        </p:nvSpPr>
        <p:spPr>
          <a:xfrm>
            <a:off x="812800" y="37973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565095-68E6-2AAD-74A0-D5E458E4EC29}"/>
              </a:ext>
            </a:extLst>
          </p:cNvPr>
          <p:cNvSpPr txBox="1"/>
          <p:nvPr/>
        </p:nvSpPr>
        <p:spPr>
          <a:xfrm>
            <a:off x="812800" y="39497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만든 기술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B375AF-F0B3-3391-3CC7-E491386B5FBB}"/>
              </a:ext>
            </a:extLst>
          </p:cNvPr>
          <p:cNvSpPr txBox="1"/>
          <p:nvPr/>
        </p:nvSpPr>
        <p:spPr>
          <a:xfrm>
            <a:off x="3098800" y="39751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300">
                <a:solidFill>
                  <a:srgbClr val="3E5068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Kotlin · Jetpack Compose · Material 3</a:t>
            </a:r>
            <a:endParaRPr lang="ko-KR" altLang="en-US" sz="1300">
              <a:solidFill>
                <a:srgbClr val="3E5068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BD3F75B-A643-8989-E474-26BB72102360}"/>
              </a:ext>
            </a:extLst>
          </p:cNvPr>
          <p:cNvSpPr/>
          <p:nvPr/>
        </p:nvSpPr>
        <p:spPr>
          <a:xfrm>
            <a:off x="812800" y="44069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FC402-E504-5AF3-990B-F9326FFE163F}"/>
              </a:ext>
            </a:extLst>
          </p:cNvPr>
          <p:cNvSpPr txBox="1"/>
          <p:nvPr/>
        </p:nvSpPr>
        <p:spPr>
          <a:xfrm>
            <a:off x="812800" y="45593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기기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CA0D59-A13C-6442-C05C-77B28AA48CD4}"/>
              </a:ext>
            </a:extLst>
          </p:cNvPr>
          <p:cNvSpPr txBox="1"/>
          <p:nvPr/>
        </p:nvSpPr>
        <p:spPr>
          <a:xfrm>
            <a:off x="3098800" y="45847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Android 9 (API 28)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폴더블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가로 화면 대응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9AAB52A-3BAD-37B1-852A-66374BEB5EAC}"/>
              </a:ext>
            </a:extLst>
          </p:cNvPr>
          <p:cNvSpPr/>
          <p:nvPr/>
        </p:nvSpPr>
        <p:spPr>
          <a:xfrm>
            <a:off x="812800" y="50165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991F1E-981E-9D55-508B-16BBCB9EF324}"/>
              </a:ext>
            </a:extLst>
          </p:cNvPr>
          <p:cNvSpPr txBox="1"/>
          <p:nvPr/>
        </p:nvSpPr>
        <p:spPr>
          <a:xfrm>
            <a:off x="812800" y="51689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배포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DE1D04-4DB8-4C01-E804-FE1F5E645E40}"/>
              </a:ext>
            </a:extLst>
          </p:cNvPr>
          <p:cNvSpPr txBox="1"/>
          <p:nvPr/>
        </p:nvSpPr>
        <p:spPr>
          <a:xfrm>
            <a:off x="3098800" y="5194300"/>
            <a:ext cx="828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릴리스 배포</a:t>
            </a:r>
            <a:r>
              <a:rPr lang="en-US" altLang="ko-KR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앱 내 업데이트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E4F08A5-3DEF-7B7F-54E5-ABCE5EFDF806}"/>
              </a:ext>
            </a:extLst>
          </p:cNvPr>
          <p:cNvSpPr/>
          <p:nvPr/>
        </p:nvSpPr>
        <p:spPr>
          <a:xfrm>
            <a:off x="812800" y="5626100"/>
            <a:ext cx="10566400" cy="12700"/>
          </a:xfrm>
          <a:prstGeom prst="rect">
            <a:avLst/>
          </a:prstGeom>
          <a:solidFill>
            <a:srgbClr val="C9DC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2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CE3A83-863A-2666-A1E1-6567AA80AD56}"/>
              </a:ext>
            </a:extLst>
          </p:cNvPr>
          <p:cNvSpPr txBox="1"/>
          <p:nvPr/>
        </p:nvSpPr>
        <p:spPr>
          <a:xfrm>
            <a:off x="812800" y="8128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만든 방법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4A6FA4-DCE4-A0CE-9EF5-8326A726E71F}"/>
              </a:ext>
            </a:extLst>
          </p:cNvPr>
          <p:cNvSpPr txBox="1"/>
          <p:nvPr/>
        </p:nvSpPr>
        <p:spPr>
          <a:xfrm>
            <a:off x="812800" y="1117600"/>
            <a:ext cx="10566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ko-KR" sz="28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 </a:t>
            </a:r>
            <a:r>
              <a:rPr lang="ko-KR" altLang="en-US" sz="28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에이전트 활용 개발 </a:t>
            </a:r>
            <a:r>
              <a:rPr lang="en-US" altLang="ko-KR" sz="28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7</a:t>
            </a:r>
            <a:r>
              <a:rPr lang="ko-KR" altLang="en-US" sz="28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E1C96DB-FBE4-3CF0-7DFE-3C19AF59A247}"/>
              </a:ext>
            </a:extLst>
          </p:cNvPr>
          <p:cNvSpPr/>
          <p:nvPr/>
        </p:nvSpPr>
        <p:spPr>
          <a:xfrm>
            <a:off x="812800" y="2032000"/>
            <a:ext cx="2489200" cy="1206500"/>
          </a:xfrm>
          <a:prstGeom prst="roundRect">
            <a:avLst>
              <a:gd name="adj" fmla="val 6000"/>
            </a:avLst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1089E5-7A15-DE72-60AB-19D85044269C}"/>
              </a:ext>
            </a:extLst>
          </p:cNvPr>
          <p:cNvSpPr txBox="1"/>
          <p:nvPr/>
        </p:nvSpPr>
        <p:spPr>
          <a:xfrm>
            <a:off x="1016000" y="21971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30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77</a:t>
            </a:r>
            <a:endParaRPr lang="ko-KR" altLang="en-US" sz="3000" b="1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5DE2E-8D53-D948-E499-82C25ADE39FC}"/>
              </a:ext>
            </a:extLst>
          </p:cNvPr>
          <p:cNvSpPr txBox="1"/>
          <p:nvPr/>
        </p:nvSpPr>
        <p:spPr>
          <a:xfrm>
            <a:off x="1016000" y="28448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 </a:t>
            </a:r>
            <a:r>
              <a:rPr lang="en-US" altLang="ko-KR" sz="12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(TASK-001 → 077)</a:t>
            </a:r>
            <a:endParaRPr lang="ko-KR" altLang="en-US" sz="1200">
              <a:solidFill>
                <a:srgbClr val="C9DCF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37E19AD-569B-DF71-22E8-44F496E2D628}"/>
              </a:ext>
            </a:extLst>
          </p:cNvPr>
          <p:cNvSpPr/>
          <p:nvPr/>
        </p:nvSpPr>
        <p:spPr>
          <a:xfrm>
            <a:off x="3505200" y="2032000"/>
            <a:ext cx="2489200" cy="1206500"/>
          </a:xfrm>
          <a:prstGeom prst="roundRect">
            <a:avLst>
              <a:gd name="adj" fmla="val 6000"/>
            </a:avLst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B9BC1-21EF-C242-5211-9A7519BFD4E9}"/>
              </a:ext>
            </a:extLst>
          </p:cNvPr>
          <p:cNvSpPr txBox="1"/>
          <p:nvPr/>
        </p:nvSpPr>
        <p:spPr>
          <a:xfrm>
            <a:off x="3708400" y="21971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30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7</a:t>
            </a:r>
            <a:r>
              <a:rPr lang="ko-KR" altLang="en-US" sz="30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7E53EB-38C5-F590-B3AC-E41D22FD7F2A}"/>
              </a:ext>
            </a:extLst>
          </p:cNvPr>
          <p:cNvSpPr txBox="1"/>
          <p:nvPr/>
        </p:nvSpPr>
        <p:spPr>
          <a:xfrm>
            <a:off x="3708400" y="28448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2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2026-08-25 ~ 10-12</a:t>
            </a:r>
            <a:endParaRPr lang="ko-KR" altLang="en-US" sz="1200">
              <a:solidFill>
                <a:srgbClr val="C9DCF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8D5F7A4-19B0-AB80-D833-42DA8E4D608A}"/>
              </a:ext>
            </a:extLst>
          </p:cNvPr>
          <p:cNvSpPr/>
          <p:nvPr/>
        </p:nvSpPr>
        <p:spPr>
          <a:xfrm>
            <a:off x="6197600" y="2032000"/>
            <a:ext cx="2489200" cy="1206500"/>
          </a:xfrm>
          <a:prstGeom prst="roundRect">
            <a:avLst>
              <a:gd name="adj" fmla="val 6000"/>
            </a:avLst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61384B-9063-BF6E-1142-A148A8ECCF81}"/>
              </a:ext>
            </a:extLst>
          </p:cNvPr>
          <p:cNvSpPr txBox="1"/>
          <p:nvPr/>
        </p:nvSpPr>
        <p:spPr>
          <a:xfrm>
            <a:off x="6400800" y="21971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30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104</a:t>
            </a:r>
            <a:endParaRPr lang="ko-KR" altLang="en-US" sz="3000" b="1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1762D-3B9C-E4BB-4476-3A6649C2A07D}"/>
              </a:ext>
            </a:extLst>
          </p:cNvPr>
          <p:cNvSpPr txBox="1"/>
          <p:nvPr/>
        </p:nvSpPr>
        <p:spPr>
          <a:xfrm>
            <a:off x="6400800" y="28448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기록 항목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961084E-E91C-DFB9-7B39-02BF58C74446}"/>
              </a:ext>
            </a:extLst>
          </p:cNvPr>
          <p:cNvSpPr/>
          <p:nvPr/>
        </p:nvSpPr>
        <p:spPr>
          <a:xfrm>
            <a:off x="8890000" y="2032000"/>
            <a:ext cx="2489200" cy="1206500"/>
          </a:xfrm>
          <a:prstGeom prst="roundRect">
            <a:avLst>
              <a:gd name="adj" fmla="val 6000"/>
            </a:avLst>
          </a:prstGeom>
          <a:solidFill>
            <a:srgbClr val="1A355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22902C-D311-43B9-FC6E-FAA2CFA6D942}"/>
              </a:ext>
            </a:extLst>
          </p:cNvPr>
          <p:cNvSpPr txBox="1"/>
          <p:nvPr/>
        </p:nvSpPr>
        <p:spPr>
          <a:xfrm>
            <a:off x="9093200" y="21971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3000" b="1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0.2.6</a:t>
            </a:r>
            <a:endParaRPr lang="ko-KR" altLang="en-US" sz="3000" b="1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A2D2B4-0EB5-0AF7-A822-93ED9582D26F}"/>
              </a:ext>
            </a:extLst>
          </p:cNvPr>
          <p:cNvSpPr txBox="1"/>
          <p:nvPr/>
        </p:nvSpPr>
        <p:spPr>
          <a:xfrm>
            <a:off x="9093200" y="2844800"/>
            <a:ext cx="2159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2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버전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977FE21-B221-814C-F7EF-4BA8795E246A}"/>
              </a:ext>
            </a:extLst>
          </p:cNvPr>
          <p:cNvSpPr/>
          <p:nvPr/>
        </p:nvSpPr>
        <p:spPr>
          <a:xfrm>
            <a:off x="812800" y="3810000"/>
            <a:ext cx="2032000" cy="254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E6F690-8620-A30A-162F-6CC79804A1E6}"/>
              </a:ext>
            </a:extLst>
          </p:cNvPr>
          <p:cNvSpPr txBox="1"/>
          <p:nvPr/>
        </p:nvSpPr>
        <p:spPr>
          <a:xfrm>
            <a:off x="812800" y="3975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1</a:t>
            </a:r>
            <a:endParaRPr lang="ko-KR" altLang="en-US" sz="1100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2E845E-BFC9-BC0C-1152-78ABA4AAF1CC}"/>
              </a:ext>
            </a:extLst>
          </p:cNvPr>
          <p:cNvSpPr txBox="1"/>
          <p:nvPr/>
        </p:nvSpPr>
        <p:spPr>
          <a:xfrm>
            <a:off x="812800" y="4254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작업 정의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02234-7EC8-2491-679F-A5A26500C8F2}"/>
              </a:ext>
            </a:extLst>
          </p:cNvPr>
          <p:cNvSpPr txBox="1"/>
          <p:nvPr/>
        </p:nvSpPr>
        <p:spPr>
          <a:xfrm>
            <a:off x="812800" y="45466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완료 기준 선작성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32F8607-FB95-04E9-35A1-29E95D1247D9}"/>
              </a:ext>
            </a:extLst>
          </p:cNvPr>
          <p:cNvSpPr/>
          <p:nvPr/>
        </p:nvSpPr>
        <p:spPr>
          <a:xfrm>
            <a:off x="2946400" y="3810000"/>
            <a:ext cx="2032000" cy="254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718046-6E78-0D05-3D6D-6D3922A4CD36}"/>
              </a:ext>
            </a:extLst>
          </p:cNvPr>
          <p:cNvSpPr txBox="1"/>
          <p:nvPr/>
        </p:nvSpPr>
        <p:spPr>
          <a:xfrm>
            <a:off x="2946400" y="3975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2</a:t>
            </a:r>
            <a:endParaRPr lang="ko-KR" altLang="en-US" sz="1100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D92938-A85F-5E07-3BD7-72CAA132DA56}"/>
              </a:ext>
            </a:extLst>
          </p:cNvPr>
          <p:cNvSpPr txBox="1"/>
          <p:nvPr/>
        </p:nvSpPr>
        <p:spPr>
          <a:xfrm>
            <a:off x="2946400" y="4254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 </a:t>
            </a: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815096-6335-BF4B-4DBD-51D9ADD1E86A}"/>
              </a:ext>
            </a:extLst>
          </p:cNvPr>
          <p:cNvSpPr txBox="1"/>
          <p:nvPr/>
        </p:nvSpPr>
        <p:spPr>
          <a:xfrm>
            <a:off x="2946400" y="45466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Codex · Claude</a:t>
            </a:r>
            <a:endParaRPr lang="ko-KR" altLang="en-US" sz="1100">
              <a:solidFill>
                <a:srgbClr val="C9DCF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DCF6C3C-63C3-526A-0F23-555A6EC14C64}"/>
              </a:ext>
            </a:extLst>
          </p:cNvPr>
          <p:cNvSpPr/>
          <p:nvPr/>
        </p:nvSpPr>
        <p:spPr>
          <a:xfrm>
            <a:off x="5080000" y="3810000"/>
            <a:ext cx="2032000" cy="254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678307-60B3-F650-6BA4-F846870E5231}"/>
              </a:ext>
            </a:extLst>
          </p:cNvPr>
          <p:cNvSpPr txBox="1"/>
          <p:nvPr/>
        </p:nvSpPr>
        <p:spPr>
          <a:xfrm>
            <a:off x="5080000" y="3975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3</a:t>
            </a:r>
            <a:endParaRPr lang="ko-KR" altLang="en-US" sz="1100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B735F5-5EE8-7E64-D5C1-A2381D339090}"/>
              </a:ext>
            </a:extLst>
          </p:cNvPr>
          <p:cNvSpPr txBox="1"/>
          <p:nvPr/>
        </p:nvSpPr>
        <p:spPr>
          <a:xfrm>
            <a:off x="5080000" y="4254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별도 세션 리뷰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DF065F-6D8B-8EB6-F8B9-E58F8E72FE03}"/>
              </a:ext>
            </a:extLst>
          </p:cNvPr>
          <p:cNvSpPr txBox="1"/>
          <p:nvPr/>
        </p:nvSpPr>
        <p:spPr>
          <a:xfrm>
            <a:off x="5080000" y="45466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구현과 별도 에이전트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7BCC4F0-EFF9-605E-E0EB-F9158A149213}"/>
              </a:ext>
            </a:extLst>
          </p:cNvPr>
          <p:cNvSpPr/>
          <p:nvPr/>
        </p:nvSpPr>
        <p:spPr>
          <a:xfrm>
            <a:off x="7213600" y="3810000"/>
            <a:ext cx="2032000" cy="254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537B24-C55D-9395-E371-FF779AC7DB76}"/>
              </a:ext>
            </a:extLst>
          </p:cNvPr>
          <p:cNvSpPr txBox="1"/>
          <p:nvPr/>
        </p:nvSpPr>
        <p:spPr>
          <a:xfrm>
            <a:off x="7213600" y="3975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4</a:t>
            </a:r>
            <a:endParaRPr lang="ko-KR" altLang="en-US" sz="1100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8A23E7-6007-604B-1E0E-3D0EC96B5010}"/>
              </a:ext>
            </a:extLst>
          </p:cNvPr>
          <p:cNvSpPr txBox="1"/>
          <p:nvPr/>
        </p:nvSpPr>
        <p:spPr>
          <a:xfrm>
            <a:off x="7213600" y="4254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빌드 </a:t>
            </a:r>
            <a:r>
              <a:rPr lang="en-US" altLang="ko-KR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테스트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F61AA6-956E-9738-92D8-E81B3C8C4941}"/>
              </a:ext>
            </a:extLst>
          </p:cNvPr>
          <p:cNvSpPr txBox="1"/>
          <p:nvPr/>
        </p:nvSpPr>
        <p:spPr>
          <a:xfrm>
            <a:off x="7213600" y="45466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실기기 확인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DF44CE6-EA4E-62C6-69A6-F37EFD62D457}"/>
              </a:ext>
            </a:extLst>
          </p:cNvPr>
          <p:cNvSpPr/>
          <p:nvPr/>
        </p:nvSpPr>
        <p:spPr>
          <a:xfrm>
            <a:off x="9347200" y="3810000"/>
            <a:ext cx="2032000" cy="25400"/>
          </a:xfrm>
          <a:prstGeom prst="rect">
            <a:avLst/>
          </a:prstGeom>
          <a:solidFill>
            <a:srgbClr val="F0A04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220ABA-359D-9E73-ABF0-87AA2F550FFF}"/>
              </a:ext>
            </a:extLst>
          </p:cNvPr>
          <p:cNvSpPr txBox="1"/>
          <p:nvPr/>
        </p:nvSpPr>
        <p:spPr>
          <a:xfrm>
            <a:off x="9347200" y="39751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en-US" altLang="ko-KR" sz="1100">
                <a:solidFill>
                  <a:srgbClr val="F0A04B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5</a:t>
            </a:r>
            <a:endParaRPr lang="ko-KR" altLang="en-US" sz="1100">
              <a:solidFill>
                <a:srgbClr val="F0A04B"/>
              </a:solidFill>
              <a:latin typeface="Consolas" panose="020B0609020204030204" pitchFamily="49" charset="0"/>
              <a:ea typeface="맑은 고딕" panose="020B0503020000020004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790766-EB8C-2D8E-5258-9A1695F10657}"/>
              </a:ext>
            </a:extLst>
          </p:cNvPr>
          <p:cNvSpPr txBox="1"/>
          <p:nvPr/>
        </p:nvSpPr>
        <p:spPr>
          <a:xfrm>
            <a:off x="9347200" y="42545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2BDAEA-B54E-BC8D-CB7C-5476CE9E8FCD}"/>
              </a:ext>
            </a:extLst>
          </p:cNvPr>
          <p:cNvSpPr txBox="1"/>
          <p:nvPr/>
        </p:nvSpPr>
        <p:spPr>
          <a:xfrm>
            <a:off x="9347200" y="4546600"/>
            <a:ext cx="203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</a:t>
            </a:r>
            <a:r>
              <a:rPr lang="en-US" altLang="ko-KR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100">
                <a:solidFill>
                  <a:srgbClr val="C9DCF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릴리스</a:t>
            </a:r>
          </a:p>
        </p:txBody>
      </p:sp>
    </p:spTree>
    <p:extLst>
      <p:ext uri="{BB962C8B-B14F-4D97-AF65-F5344CB8AC3E}">
        <p14:creationId xmlns:p14="http://schemas.microsoft.com/office/powerpoint/2010/main" val="3433085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0CD11B-FA1B-7563-59AF-A8DED02C2E4A}"/>
              </a:ext>
            </a:extLst>
          </p:cNvPr>
          <p:cNvSpPr txBox="1"/>
          <p:nvPr/>
        </p:nvSpPr>
        <p:spPr>
          <a:xfrm>
            <a:off x="812800" y="2349500"/>
            <a:ext cx="571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300" b="1">
                <a:solidFill>
                  <a:srgbClr val="1565C0"/>
                </a:solidFill>
                <a:latin typeface="Consolas" panose="020B0609020204030204" pitchFamily="49" charset="0"/>
                <a:ea typeface="맑은 고딕" panose="020B0503020000020004" pitchFamily="50" charset="-127"/>
              </a:rPr>
              <a:t>현황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50573D-716B-BADB-009F-4683EABEB4EF}"/>
              </a:ext>
            </a:extLst>
          </p:cNvPr>
          <p:cNvSpPr txBox="1"/>
          <p:nvPr/>
        </p:nvSpPr>
        <p:spPr>
          <a:xfrm>
            <a:off x="812800" y="2654300"/>
            <a:ext cx="406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32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완료 </a:t>
            </a:r>
            <a:r>
              <a:rPr lang="en-US" altLang="ko-KR" sz="32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br>
              <a:rPr lang="en-US" altLang="ko-KR" sz="32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3200" b="1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사내 배포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5B9DED-15BD-496A-FD35-3719F22F7E53}"/>
              </a:ext>
            </a:extLst>
          </p:cNvPr>
          <p:cNvSpPr txBox="1"/>
          <p:nvPr/>
        </p:nvSpPr>
        <p:spPr>
          <a:xfrm>
            <a:off x="812800" y="3873500"/>
            <a:ext cx="406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버전 </a:t>
            </a:r>
            <a:r>
              <a:rPr lang="en-US" altLang="ko-KR" sz="1400">
                <a:solidFill>
                  <a:srgbClr val="3E506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v0.2.6</a:t>
            </a:r>
            <a:endParaRPr lang="ko-KR" altLang="en-US" sz="1400">
              <a:solidFill>
                <a:srgbClr val="3E506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0C9F0E9-2028-B282-7D20-7B35144EA9D6}"/>
              </a:ext>
            </a:extLst>
          </p:cNvPr>
          <p:cNvSpPr/>
          <p:nvPr/>
        </p:nvSpPr>
        <p:spPr>
          <a:xfrm>
            <a:off x="5486400" y="2095500"/>
            <a:ext cx="5892800" cy="736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C73AC-477D-884C-BA74-9F0D6A407DE2}"/>
              </a:ext>
            </a:extLst>
          </p:cNvPr>
          <p:cNvSpPr txBox="1"/>
          <p:nvPr/>
        </p:nvSpPr>
        <p:spPr>
          <a:xfrm>
            <a:off x="5689600" y="2324100"/>
            <a:ext cx="101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5A29A0-86C6-81AB-233B-09D1507D9CD7}"/>
              </a:ext>
            </a:extLst>
          </p:cNvPr>
          <p:cNvSpPr txBox="1"/>
          <p:nvPr/>
        </p:nvSpPr>
        <p:spPr>
          <a:xfrm>
            <a:off x="6883400" y="23241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</a:t>
            </a:r>
            <a:r>
              <a:rPr lang="en-US" altLang="ko-KR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릴리스 설치 파일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D781F01-78C1-1668-4DE0-6D3BCBF470AD}"/>
              </a:ext>
            </a:extLst>
          </p:cNvPr>
          <p:cNvSpPr/>
          <p:nvPr/>
        </p:nvSpPr>
        <p:spPr>
          <a:xfrm>
            <a:off x="5486400" y="2984500"/>
            <a:ext cx="5892800" cy="736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34E68E-1262-BF43-95E3-03DA69F90D3D}"/>
              </a:ext>
            </a:extLst>
          </p:cNvPr>
          <p:cNvSpPr txBox="1"/>
          <p:nvPr/>
        </p:nvSpPr>
        <p:spPr>
          <a:xfrm>
            <a:off x="5689600" y="3213100"/>
            <a:ext cx="101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F02F66-6A5C-DCD1-5D3F-6BB46DE49DEC}"/>
              </a:ext>
            </a:extLst>
          </p:cNvPr>
          <p:cNvSpPr txBox="1"/>
          <p:nvPr/>
        </p:nvSpPr>
        <p:spPr>
          <a:xfrm>
            <a:off x="6883400" y="32131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</a:t>
            </a:r>
            <a:r>
              <a:rPr lang="en-US" altLang="ko-KR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Gitea </a:t>
            </a:r>
            <a:r>
              <a:rPr lang="ko-KR" altLang="en-US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계정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03B551C-D94C-6855-68FC-C100AD28A3AA}"/>
              </a:ext>
            </a:extLst>
          </p:cNvPr>
          <p:cNvSpPr/>
          <p:nvPr/>
        </p:nvSpPr>
        <p:spPr>
          <a:xfrm>
            <a:off x="5486400" y="3873500"/>
            <a:ext cx="5892800" cy="736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064F7D-140D-FBDB-506E-02357126C89D}"/>
              </a:ext>
            </a:extLst>
          </p:cNvPr>
          <p:cNvSpPr txBox="1"/>
          <p:nvPr/>
        </p:nvSpPr>
        <p:spPr>
          <a:xfrm>
            <a:off x="5689600" y="4102100"/>
            <a:ext cx="101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 b="1">
                <a:solidFill>
                  <a:srgbClr val="1565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업데이트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D4D269-6774-8FA7-8E8B-5A8ACC7D182D}"/>
              </a:ext>
            </a:extLst>
          </p:cNvPr>
          <p:cNvSpPr txBox="1"/>
          <p:nvPr/>
        </p:nvSpPr>
        <p:spPr>
          <a:xfrm>
            <a:off x="6883400" y="41021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</a:pPr>
            <a:r>
              <a:rPr lang="ko-KR" altLang="en-US" sz="1500">
                <a:solidFill>
                  <a:srgbClr val="10243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버전 앱 내 알림</a:t>
            </a:r>
          </a:p>
        </p:txBody>
      </p:sp>
    </p:spTree>
    <p:extLst>
      <p:ext uri="{BB962C8B-B14F-4D97-AF65-F5344CB8AC3E}">
        <p14:creationId xmlns:p14="http://schemas.microsoft.com/office/powerpoint/2010/main" val="3532575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1087</Words>
  <Application>Microsoft Office PowerPoint</Application>
  <PresentationFormat>사용자 지정</PresentationFormat>
  <Paragraphs>185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0" baseType="lpstr">
      <vt:lpstr>맑은 고딕</vt:lpstr>
      <vt:lpstr>Arial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민영 최</dc:creator>
  <cp:lastModifiedBy>민영 최</cp:lastModifiedBy>
  <cp:revision>1</cp:revision>
  <dcterms:created xsi:type="dcterms:W3CDTF">2026-10-23T04:22:35Z</dcterms:created>
  <dcterms:modified xsi:type="dcterms:W3CDTF">2026-10-23T04:22:35Z</dcterms:modified>
</cp:coreProperties>
</file>