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F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377440"/>
            <a:ext cx="12191695" cy="2103120"/>
          </a:xfrm>
          <a:prstGeom prst="rect">
            <a:avLst/>
          </a:prstGeom>
          <a:solidFill>
            <a:srgbClr val="2A2E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60604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5400" b="1">
                <a:solidFill>
                  <a:srgbClr val="FFFFFF"/>
                </a:solidFill>
                <a:latin typeface="Segoe UI"/>
              </a:rPr>
              <a:t>UbisamBase</a:t>
            </a:r>
            <a:r>
              <a:rPr sz="3000">
                <a:solidFill>
                  <a:srgbClr val="1D82E8"/>
                </a:solidFill>
                <a:latin typeface="Segoe UI"/>
              </a:rPr>
              <a:t>  플랫폼 사용 매뉴얼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4290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>
                <a:solidFill>
                  <a:srgbClr val="C2C7CE"/>
                </a:solidFill>
                <a:latin typeface="Segoe UI"/>
              </a:rPr>
              <a:t>WPF MVVM 기반 사내 소프트웨어 베이스 플랫폼 — Core / Shell / 소비 프로젝트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D8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1D82E8"/>
                </a:solidFill>
                <a:latin typeface="Segoe UI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0080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D1F20"/>
                </a:solidFill>
                <a:latin typeface="Segoe UI"/>
              </a:rPr>
              <a:t>목차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554480"/>
            <a:ext cx="539496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1D1F20"/>
                </a:solidFill>
                <a:latin typeface="Segoe UI"/>
              </a:rPr>
              <a:t>• 1. 플랫폼 구조 (Core / Shell / App)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1D1F20"/>
                </a:solidFill>
                <a:latin typeface="Segoe UI"/>
              </a:rPr>
              <a:t>• 2. 새 프로그램 시작하기 (IAppSetup)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1D1F20"/>
                </a:solidFill>
                <a:latin typeface="Segoe UI"/>
              </a:rPr>
              <a:t>• 3. 화면 등록 — AddMain / AddSub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1D1F20"/>
                </a:solidFill>
                <a:latin typeface="Segoe UI"/>
              </a:rPr>
              <a:t>• 4. 자동 설정 화면 — AddSettingsSub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1D1F20"/>
                </a:solidFill>
                <a:latin typeface="Segoe UI"/>
              </a:rPr>
              <a:t>• 5. 설정 저장/새로고침 (플랫폼 자동 지원)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1D1F20"/>
                </a:solidFill>
                <a:latin typeface="Segoe UI"/>
              </a:rPr>
              <a:t>• 6. 로깅 — Logger / 로그 뷰어 / 버튼 클릭 자동 기록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1D1F20"/>
                </a:solidFill>
                <a:latin typeface="Segoe UI"/>
              </a:rPr>
              <a:t>• 7. 대화상자 — MessageUtil (Info/Error/YesNo)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9360" y="1554480"/>
            <a:ext cx="539496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1D1F20"/>
                </a:solidFill>
                <a:latin typeface="Segoe UI"/>
              </a:rPr>
              <a:t>• 8. 토스트 메시지 — 4종 + 위치 설정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1D1F20"/>
                </a:solidFill>
                <a:latin typeface="Segoe UI"/>
              </a:rPr>
              <a:t>• 9. 차트 — ChartTheme (LiveCharts2)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1D1F20"/>
                </a:solidFill>
                <a:latin typeface="Segoe UI"/>
              </a:rPr>
              <a:t>• 10. 화면 잠금 — LockService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1D1F20"/>
                </a:solidFill>
                <a:latin typeface="Segoe UI"/>
              </a:rPr>
              <a:t>• 11. 스크린 세이버 — ScreenSaverService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1D1F20"/>
                </a:solidFill>
                <a:latin typeface="Segoe UI"/>
              </a:rPr>
              <a:t>• 12. 이벤트 버스 — IEventBus (Pub/Sub)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1D1F20"/>
                </a:solidFill>
                <a:latin typeface="Segoe UI"/>
              </a:rPr>
              <a:t>• 13. 타임아웃 관리자 — TimeOutManager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1D1F20"/>
                </a:solidFill>
                <a:latin typeface="Segoe UI"/>
              </a:rPr>
              <a:t>• 14. 테마 · 공용 UI 컴포넌트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D8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1D82E8"/>
                </a:solidFill>
                <a:latin typeface="Segoe UI"/>
              </a:rPr>
              <a:t>01 · ARCHITECTURE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0080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D1F20"/>
                </a:solidFill>
                <a:latin typeface="Segoe UI"/>
              </a:rPr>
              <a:t>플랫폼 구조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508760"/>
            <a:ext cx="109728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UbisamBase.Core — 공통 서비스 + Shell UI 라이브러리</a:t>
            </a:r>
          </a:p>
          <a:p>
            <a:pPr lvl="1">
              <a:spcAft>
                <a:spcPts val="600"/>
              </a:spcAft>
            </a:pPr>
            <a:r>
              <a:rPr sz="1450">
                <a:solidFill>
                  <a:srgbClr val="5D5D60"/>
                </a:solidFill>
                <a:latin typeface="Segoe UI"/>
              </a:rPr>
              <a:t>‣ Shell UI, DI, 설정/로그인/백업/로그/다국어 등 사내 표준 기능을 전부 포함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UbisamBase.Shell — 고정 호스트 실행 파일(.exe)</a:t>
            </a:r>
          </a:p>
          <a:p>
            <a:pPr lvl="1">
              <a:spcAft>
                <a:spcPts val="600"/>
              </a:spcAft>
            </a:pPr>
            <a:r>
              <a:rPr sz="1450">
                <a:solidFill>
                  <a:srgbClr val="5D5D60"/>
                </a:solidFill>
                <a:latin typeface="Segoe UI"/>
              </a:rPr>
              <a:t>‣ 실행 시 같은 폴더의 IAppSetup 구현 dll을 리플렉션으로 찾아 로드</a:t>
            </a:r>
          </a:p>
          <a:p>
            <a:pPr lvl="1">
              <a:spcAft>
                <a:spcPts val="600"/>
              </a:spcAft>
            </a:pPr>
            <a:r>
              <a:rPr sz="1450">
                <a:solidFill>
                  <a:srgbClr val="5D5D60"/>
                </a:solidFill>
                <a:latin typeface="Segoe UI"/>
              </a:rPr>
              <a:t>‣ 개발자는 이 exe를 직접 건드리지 않는다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소비 프로젝트(예: TestApp) — 실제로 만드는 프로그램</a:t>
            </a:r>
          </a:p>
          <a:p>
            <a:pPr lvl="1">
              <a:spcAft>
                <a:spcPts val="600"/>
              </a:spcAft>
            </a:pPr>
            <a:r>
              <a:rPr sz="1450">
                <a:solidFill>
                  <a:srgbClr val="5D5D60"/>
                </a:solidFill>
                <a:latin typeface="Segoe UI"/>
              </a:rPr>
              <a:t>‣ UbisamBase.Core를 참조하고 IAppSetup만 구현하면 플랫폼 위에서 바로 실행됨</a:t>
            </a:r>
          </a:p>
          <a:p>
            <a:pPr lvl="1">
              <a:spcAft>
                <a:spcPts val="600"/>
              </a:spcAft>
            </a:pPr>
            <a:r>
              <a:rPr sz="1450">
                <a:solidFill>
                  <a:srgbClr val="5D5D60"/>
                </a:solidFill>
                <a:latin typeface="Segoe UI"/>
              </a:rPr>
              <a:t>‣ 화면, 설정, 서비스 등록만 하면 나머지(테마·네비·로그인 자리·설정 저장 등)는 플랫폼이 대신 해줌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5D5D60"/>
                </a:solidFill>
                <a:latin typeface="Segoe UI"/>
              </a:rPr>
              <a:t>구성: UbisamBase.Core (라이브러리) · UbisamBase.Shell (호스트 exe) · 소비 프로젝트 (여러분이 만드는 dll)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D8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1D82E8"/>
                </a:solidFill>
                <a:latin typeface="Segoe UI"/>
              </a:rPr>
              <a:t>02 · GETTING STARTED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0080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D1F20"/>
                </a:solidFill>
                <a:latin typeface="Segoe UI"/>
              </a:rPr>
              <a:t>새 프로그램 시작하기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463040"/>
            <a:ext cx="109728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IAppSetup 인터페이스 하나만 구현하면 끝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GetAppName() — 상단 브랜딩 바에 표시될 장비/프로그램 이름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RegisterViews(ITabManager) — 메인탭/서브탭 화면 등록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RegisterSettings(ITabManager) — 자동 생성 설정 화면 등록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RegisterServices(IServiceCollection) — 이 프로그램만의 DI 서비스 등록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886200"/>
            <a:ext cx="10972800" cy="2468880"/>
          </a:xfrm>
          <a:prstGeom prst="roundRect">
            <a:avLst>
              <a:gd name="adj" fmla="val 3000"/>
            </a:avLst>
          </a:prstGeom>
          <a:solidFill>
            <a:srgbClr val="23262B"/>
          </a:solidFill>
          <a:ln w="12700">
            <a:solidFill>
              <a:srgbClr val="383D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64592" rIns="228600"/>
          <a:lstStyle/>
          <a:p>
            <a:pPr algn="ctr"/>
            <a:r>
              <a:rPr sz="1300">
                <a:solidFill>
                  <a:srgbClr val="E8EAED"/>
                </a:solidFill>
                <a:latin typeface="Consolas"/>
              </a:rPr>
              <a:t>public class AppSetup : IAppSetup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{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   public string GetAppName() =&gt; "내 프로그램 이름";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   public void RegisterViews(ITabManager manager)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   {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       manager.AddMain&lt;HomeView, HomeViewModel&gt;(Icon.Home, ViewIds.Home, "홈");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   }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   public void RegisterSettings(ITabManager manager) { }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   public void RegisterServices(IServiceCollection services)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   {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       services.AddSingleton&lt;AppSharedData&gt;();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   }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D8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1D82E8"/>
                </a:solidFill>
                <a:latin typeface="Segoe UI"/>
              </a:rPr>
              <a:t>03 · NAVIGATION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0080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D1F20"/>
                </a:solidFill>
                <a:latin typeface="Segoe UI"/>
              </a:rPr>
              <a:t>화면 등록 — AddMain / AddSub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463040"/>
            <a:ext cx="109728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AddMain&lt;View, ViewModel&gt;(Icon, key, title) — 하단 네비게이션의 메인 탭 하나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AddSub&lt;View, ViewModel&gt;(parentKey, title) — 메인 탭 오른쪽의 서브탭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View는 DI로 ViewModel과 자동 연결됨 — 직접 new할 필요 없음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ViewModel 생성자에 등록해둔 서비스(AppSharedData, IEventBus 등)를 선언하면 자동 주입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886200"/>
            <a:ext cx="10972800" cy="2468880"/>
          </a:xfrm>
          <a:prstGeom prst="roundRect">
            <a:avLst>
              <a:gd name="adj" fmla="val 3000"/>
            </a:avLst>
          </a:prstGeom>
          <a:solidFill>
            <a:srgbClr val="23262B"/>
          </a:solidFill>
          <a:ln w="12700">
            <a:solidFill>
              <a:srgbClr val="383D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64592" rIns="228600"/>
          <a:lstStyle/>
          <a:p>
            <a:pPr algn="ctr"/>
            <a:r>
              <a:rPr sz="1300">
                <a:solidFill>
                  <a:srgbClr val="E8EAED"/>
                </a:solidFill>
                <a:latin typeface="Consolas"/>
              </a:rPr>
              <a:t>manager.AddMain&lt;HomeView, HomeViewModel&gt;(Icon.Home, ViewIds.Home, "홈");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manager.AddMain&lt;ToolsView, ToolsViewModel&gt;(Icon.Control, ViewIds.Tools, "도구");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manager.AddSub&lt;SocketDemoView, SocketDemoViewModel&gt;(ViewIds.Tools, "소켓통신");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D8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1D82E8"/>
                </a:solidFill>
                <a:latin typeface="Segoe UI"/>
              </a:rPr>
              <a:t>04 · AUTO SETTINGS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0080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D1F20"/>
                </a:solidFill>
                <a:latin typeface="Segoe UI"/>
              </a:rPr>
              <a:t>자동 설정 화면 — AddSettingsSub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463040"/>
            <a:ext cx="109728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설정 클래스(POCO)만 만들면 편집 화면이 자동으로 생성됨 — View를 직접 안 그려도 됨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프로퍼티 타입 → 컨트롤 자동 매핑: bool 체크박스 · int/float 숫자칸 · DateTime 달력 · string 텍스트 · ObservableCollection&lt;T&gt; 그리드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[Category("말머리")] — 같은 말머리끼리 화면에서 그룹으로 묶임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[DisplayName("표시 이름")] — 화면에 보일 이름 (생략하면 변수 이름 그대로)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값은 JSON으로 D:\UbisamConfig\Settings\ 아래 자동 저장/복원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886200"/>
            <a:ext cx="10972800" cy="2468880"/>
          </a:xfrm>
          <a:prstGeom prst="roundRect">
            <a:avLst>
              <a:gd name="adj" fmla="val 3000"/>
            </a:avLst>
          </a:prstGeom>
          <a:solidFill>
            <a:srgbClr val="23262B"/>
          </a:solidFill>
          <a:ln w="12700">
            <a:solidFill>
              <a:srgbClr val="383D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64592" rIns="228600"/>
          <a:lstStyle/>
          <a:p>
            <a:pPr algn="ctr"/>
            <a:r>
              <a:rPr sz="1300">
                <a:solidFill>
                  <a:srgbClr val="E8EAED"/>
                </a:solidFill>
                <a:latin typeface="Consolas"/>
              </a:rPr>
              <a:t>public class ProgramSettings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{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   [Category("장비")]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   [DisplayName("측정값 개수")]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   public int MeasureCount { get; set; }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   [Category("장비")]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   public bool UseAutoSave { get; set; }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}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// RegisterSettings에서: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manager.AddSettingsSub&lt;ProgramSettings&gt;(TabManager.SettingsTabKey, "내 설정");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D8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1D82E8"/>
                </a:solidFill>
                <a:latin typeface="Segoe UI"/>
              </a:rPr>
              <a:t>05 · SAVE &amp; REFRESH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0080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D1F20"/>
                </a:solidFill>
                <a:latin typeface="Segoe UI"/>
              </a:rPr>
              <a:t>저장 · 새로고침은 플랫폼이 자동 지원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508760"/>
            <a:ext cx="109728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모든 설정 화면(자동 생성 화면 포함) 우상단에 파란색 저장/새로고침 버튼이 항상 동일하게 표시됨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저장 성공/실패, 새로고침 성공/실패 시 Success/Error 토스트가 자동으로 뜸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새로고침은 디스크에 저장된 값으로 되돌리되, 객체 참조(Identity)는 유지 — 다른 곳에서 들고 있는 참조도 그대로 최신값을 보게 됨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직접 만드는 화면에서도 SettingsToolbar 컴포넌트 하나로 같은 버튼을 그대로 재사용 가능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5D5D60"/>
                </a:solidFill>
                <a:latin typeface="Segoe UI"/>
              </a:rPr>
              <a:t>개발자가 저장/새로고침 버튼을 직접 그릴 필요가 없습니다 — 플랫폼이 통일된 모양으로 항상 제공합니다.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D8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1D82E8"/>
                </a:solidFill>
                <a:latin typeface="Segoe UI"/>
              </a:rPr>
              <a:t>06 · LOGGING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0080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D1F20"/>
                </a:solidFill>
                <a:latin typeface="Segoe UI"/>
              </a:rPr>
              <a:t>로깅 — Logger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463040"/>
            <a:ext cx="109728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new Logger("태그") 로 어디서든 바로 사용 — DI 없이 가능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V/D/I/W/E — Verbose/Debug/Info/Warning/Error 5단계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호출 즉시 파일 기록(D:\UbisamConfig\Log) + 설정 &gt; 로그 탭에 실시간 반영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버튼 클릭은 자동으로 로깅됨 — 플랫폼 전체(Core + 모든 소비 프로그램)의 모든 Button/ToggleButton 클릭이 코드 한 줄 없이 "UI" 태그로 자동 기록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886200"/>
            <a:ext cx="10972800" cy="2468880"/>
          </a:xfrm>
          <a:prstGeom prst="roundRect">
            <a:avLst>
              <a:gd name="adj" fmla="val 3000"/>
            </a:avLst>
          </a:prstGeom>
          <a:solidFill>
            <a:srgbClr val="23262B"/>
          </a:solidFill>
          <a:ln w="12700">
            <a:solidFill>
              <a:srgbClr val="383D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64592" rIns="228600"/>
          <a:lstStyle/>
          <a:p>
            <a:pPr algn="ctr"/>
            <a:r>
              <a:rPr sz="1300">
                <a:solidFill>
                  <a:srgbClr val="E8EAED"/>
                </a:solidFill>
                <a:latin typeface="Consolas"/>
              </a:rPr>
              <a:t>private readonly Logger log = new Logger("MyFeature");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log.I("정보 메시지");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log.W("경고");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log.E("에러", ex);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D8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1D82E8"/>
                </a:solidFill>
                <a:latin typeface="Segoe UI"/>
              </a:rPr>
              <a:t>06 · LOGGING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0080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D1F20"/>
                </a:solidFill>
                <a:latin typeface="Segoe UI"/>
              </a:rPr>
              <a:t>로그 뷰어 — 설정 &gt; 로그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508760"/>
            <a:ext cx="109728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다른 화면과 같은 테마의 DataGrid — 시간/레벨/태그/메시지 컬럼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레벨 필터 — ALL 또는 특정 레벨(Verbose~Error) 정확히 일치하는 것만 보기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검색 — 정확히 일치가 아니라 LIKE 방식(부분 포함) 검색, 메시지/태그/레벨 전부 대상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우클릭 → 복사 버튼으로 선택한 로그 한 줄을 클립보드에 복사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5D5D60"/>
                </a:solidFill>
                <a:latin typeface="Segoe UI"/>
              </a:rPr>
              <a:t>D:\UbisamConfig\Log\yyyyMMdd.log — 여러 프로그램이 이 플랫폼으로 만들어져도 한 곳에 모입니다.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D8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1D82E8"/>
                </a:solidFill>
                <a:latin typeface="Segoe UI"/>
              </a:rPr>
              <a:t>07 · DIALOGS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0080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D1F20"/>
                </a:solidFill>
                <a:latin typeface="Segoe UI"/>
              </a:rPr>
              <a:t>대화상자 — MessageUtil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463040"/>
            <a:ext cx="109728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OS 기본 MessageBox 대신 테마가 적용된 대화상자(MessageDialog)를 자동으로 사용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다크/라이트 테마를 그대로 따라가고, 창을 드래그해서 옮길 수 있음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Enter = 확인, Esc = 취소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886200"/>
            <a:ext cx="10972800" cy="2468880"/>
          </a:xfrm>
          <a:prstGeom prst="roundRect">
            <a:avLst>
              <a:gd name="adj" fmla="val 3000"/>
            </a:avLst>
          </a:prstGeom>
          <a:solidFill>
            <a:srgbClr val="23262B"/>
          </a:solidFill>
          <a:ln w="12700">
            <a:solidFill>
              <a:srgbClr val="383D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64592" rIns="228600"/>
          <a:lstStyle/>
          <a:p>
            <a:pPr algn="ctr"/>
            <a:r>
              <a:rPr sz="1300">
                <a:solidFill>
                  <a:srgbClr val="E8EAED"/>
                </a:solidFill>
                <a:latin typeface="Consolas"/>
              </a:rPr>
              <a:t>MessageUtil.ShowInfo("알림", "저장되었습니다.");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MessageUtil.ShowError("오류", "저장하지 못했습니다.");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if (MessageUtil.ShowYesNo("확인", "계속하시겠습니까?"))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{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   // 예를 눌렀을 때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D8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1D82E8"/>
                </a:solidFill>
                <a:latin typeface="Segoe UI"/>
              </a:rPr>
              <a:t>08 · TOAST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0080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D1F20"/>
                </a:solidFill>
                <a:latin typeface="Segoe UI"/>
              </a:rPr>
              <a:t>토스트 메시지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463040"/>
            <a:ext cx="109728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화면을 가리지 않는 짧은 알림 — 3초 후 자동으로 사라짐 (화면 끝으로 미끄러지며 등장/퇴장)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Info(파랑) · Success(초록) · Warning(주황) · Error(빨강) — 색과 아이콘을 모두 다르게 해서 색약 사용자도 구분 가능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표시 위치는 설정 &gt; UI Setting에서 좌상단/좌하단/우상단/우하단 중 선택 가능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콘텐츠 영역 안에서만 뜸 — 상단 브랜딩 바나 하단 탭 줄은 절대 침범하지 않음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886200"/>
            <a:ext cx="10972800" cy="2468880"/>
          </a:xfrm>
          <a:prstGeom prst="roundRect">
            <a:avLst>
              <a:gd name="adj" fmla="val 3000"/>
            </a:avLst>
          </a:prstGeom>
          <a:solidFill>
            <a:srgbClr val="23262B"/>
          </a:solidFill>
          <a:ln w="12700">
            <a:solidFill>
              <a:srgbClr val="383D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64592" rIns="228600"/>
          <a:lstStyle/>
          <a:p>
            <a:pPr algn="ctr"/>
            <a:r>
              <a:rPr sz="1300">
                <a:solidFill>
                  <a:srgbClr val="E8EAED"/>
                </a:solidFill>
                <a:latin typeface="Consolas"/>
              </a:rPr>
              <a:t>MessageUtil.ShowToast("정보 메시지입니다.");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MessageUtil.ShowSuccessToast("저장되었습니다.");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MessageUtil.ShowWarningToast("값이 허용 범위를 벗어났습니다.");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MessageUtil.ShowErrorToast("장비 통신이 끊어졌습니다.");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D8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1D82E8"/>
                </a:solidFill>
                <a:latin typeface="Segoe UI"/>
              </a:rPr>
              <a:t>09 · CHARTING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0080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D1F20"/>
                </a:solidFill>
                <a:latin typeface="Segoe UI"/>
              </a:rPr>
              <a:t>차트 — ChartTheme (LiveCharts2)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463040"/>
            <a:ext cx="109728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LiveCharts2 기반 — 색을 코드에 직접 넣지 않고 항상 현재 테마 브러시에서 읽어옴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Line / ReferenceLine(기준선, 파선) / Column(막대) / Gauge(게이지) 팩토리 제공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테마가 바뀌면 ChartTheme.ThemeChanged 이벤트를 구독해 시리즈를 다시 만들어야 함 (이미 그려진 색은 자동으로 안 바뀜)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차트 컨트롤 자체에 Background="Transparent"를 꼭 지정 — 기본값은 흰 배경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886200"/>
            <a:ext cx="10972800" cy="2468880"/>
          </a:xfrm>
          <a:prstGeom prst="roundRect">
            <a:avLst>
              <a:gd name="adj" fmla="val 3000"/>
            </a:avLst>
          </a:prstGeom>
          <a:solidFill>
            <a:srgbClr val="23262B"/>
          </a:solidFill>
          <a:ln w="12700">
            <a:solidFill>
              <a:srgbClr val="383D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64592" rIns="228600"/>
          <a:lstStyle/>
          <a:p>
            <a:pPr algn="ctr"/>
            <a:r>
              <a:rPr sz="1300">
                <a:solidFill>
                  <a:srgbClr val="E8EAED"/>
                </a:solidFill>
                <a:latin typeface="Consolas"/>
              </a:rPr>
              <a:t>TrendSeries = new ISeries[] {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   ChartTheme.ReferenceLine(baseline, "기준"),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   ChartTheme.Line(measured, "측정")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};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ChartTheme.ThemeChanged += Rebuild;   // 화면이 사라질 때 -= 로 해제 필수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D8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1D82E8"/>
                </a:solidFill>
                <a:latin typeface="Segoe UI"/>
              </a:rPr>
              <a:t>10 · SCREEN LOCK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0080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D1F20"/>
                </a:solidFill>
                <a:latin typeface="Segoe UI"/>
              </a:rPr>
              <a:t>화면 잠금 — LockService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508760"/>
            <a:ext cx="109728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하단 네비 "화면 잠금" 버튼 → 아이디/비밀번호 입력 창이 뜸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여기서 입력한 값이 그 순간 잠금의 해제 키가 됨 (고정 계정을 저장해두는 방식이 아님)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화면 전체를 완전히 가리는 불투명 오버레이 — 상단바/탭/콘텐츠 전부 안 보임, Esc로 못 빠져나감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3회 틀리면 입력이 잠기고, 구석의 작은 "강제 잠금 해제" 버튼으로만 비밀번호 없이 풀 수 있음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잠글 때 입력한 아이디/비밀번호는 D:\UbisamConfig\ScreenSaver\last-lock.json에 기록됨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D8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1D82E8"/>
                </a:solidFill>
                <a:latin typeface="Segoe UI"/>
              </a:rPr>
              <a:t>11 · SCREEN SAVER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0080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D1F20"/>
                </a:solidFill>
                <a:latin typeface="Segoe UI"/>
              </a:rPr>
              <a:t>스크린 세이버 — ScreenSaverService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463040"/>
            <a:ext cx="109728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화면 잠금과 달리 인증 없이 코드에서 자유롭게 켜고 끔 — 특정 작업 진행 중 사용자 조작을 막을 때 사용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반투명 스크림 + 화면 가운데 파란 글자로 안내 문구 표시 (문구는 호출할 때 넘긴 텍스트)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Show(message, seconds)로 시간을 넘기면, 그 시간이 지났을 때 서비스가 스스로 끄는 게 아니라 TimerElapsed 이벤트만 올림 — 실제로 끌지는 구독한 코드가 결정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886200"/>
            <a:ext cx="10972800" cy="2468880"/>
          </a:xfrm>
          <a:prstGeom prst="roundRect">
            <a:avLst>
              <a:gd name="adj" fmla="val 3000"/>
            </a:avLst>
          </a:prstGeom>
          <a:solidFill>
            <a:srgbClr val="23262B"/>
          </a:solidFill>
          <a:ln w="12700">
            <a:solidFill>
              <a:srgbClr val="383D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64592" rIns="228600"/>
          <a:lstStyle/>
          <a:p>
            <a:pPr algn="ctr"/>
            <a:r>
              <a:rPr sz="1300">
                <a:solidFill>
                  <a:srgbClr val="E8EAED"/>
                </a:solidFill>
                <a:latin typeface="Consolas"/>
              </a:rPr>
              <a:t>ScreenSaverService.Current.Show("작업을 진행 중입니다...", seconds: 5);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ScreenSaverService.Current.TimerElapsed += () =&gt;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{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   ScreenSaverService.Current.Hide();  // 끄는 시점은 직접 결정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};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D8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1D82E8"/>
                </a:solidFill>
                <a:latin typeface="Segoe UI"/>
              </a:rPr>
              <a:t>12 · EVENT BUS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0080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D1F20"/>
                </a:solidFill>
                <a:latin typeface="Segoe UI"/>
              </a:rPr>
              <a:t>이벤트 버스 — IEventBus (Pub/Sub)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463040"/>
            <a:ext cx="109728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문자열 subject 기반의 가벼운 Publish/Subscribe — 화면끼리 서로 직접 참조하지 않고 통신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DI에 이미 싱글턴으로 등록되어 있음 — 생성자에 IEventBus만 선언하면 주입됨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Subscribe가 돌려주는 IDisposable을 Dispose하면 구독 해제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886200"/>
            <a:ext cx="10972800" cy="2468880"/>
          </a:xfrm>
          <a:prstGeom prst="roundRect">
            <a:avLst>
              <a:gd name="adj" fmla="val 3000"/>
            </a:avLst>
          </a:prstGeom>
          <a:solidFill>
            <a:srgbClr val="23262B"/>
          </a:solidFill>
          <a:ln w="12700">
            <a:solidFill>
              <a:srgbClr val="383D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64592" rIns="228600"/>
          <a:lstStyle/>
          <a:p>
            <a:pPr algn="ctr"/>
            <a:r>
              <a:rPr sz="1300">
                <a:solidFill>
                  <a:srgbClr val="E8EAED"/>
                </a:solidFill>
                <a:latin typeface="Consolas"/>
              </a:rPr>
              <a:t>public MyViewModel(IEventBus bus)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{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   subscription = bus.Subscribe("Order.Completed", OnOrderCompleted);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}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private void OnOrderCompleted(EventMessage msg) { /* msg.Param, msg.From */ }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bus.Publish(new EventMessage("Order.Completed", orderId, from: "OrderService"));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D8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1D82E8"/>
                </a:solidFill>
                <a:latin typeface="Segoe UI"/>
              </a:rPr>
              <a:t>13 · TIMEOUT MANAGER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0080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D1F20"/>
                </a:solidFill>
                <a:latin typeface="Segoe UI"/>
              </a:rPr>
              <a:t>타임아웃 관리자 — TimeOutManager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463040"/>
            <a:ext cx="109728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문자열 키 기반 타이머 모음 — 키를 미리 정의할 필요 없이 쓰는 시점에 자유롭게 사용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DI 싱글턴으로 등록되어 있어 어디서든 같은 인스턴스를 공유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Start/End/IsTimeout/Reset 등 — 시작·정지 시 자동으로 로그도 남음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886200"/>
            <a:ext cx="10972800" cy="2468880"/>
          </a:xfrm>
          <a:prstGeom prst="roundRect">
            <a:avLst>
              <a:gd name="adj" fmla="val 3000"/>
            </a:avLst>
          </a:prstGeom>
          <a:solidFill>
            <a:srgbClr val="23262B"/>
          </a:solidFill>
          <a:ln w="12700">
            <a:solidFill>
              <a:srgbClr val="383D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64592" rIns="228600"/>
          <a:lstStyle/>
          <a:p>
            <a:pPr algn="ctr"/>
            <a:r>
              <a:rPr sz="1300">
                <a:solidFill>
                  <a:srgbClr val="E8EAED"/>
                </a:solidFill>
                <a:latin typeface="Consolas"/>
              </a:rPr>
              <a:t>public MyViewModel(TimeOutManager timers) { _timers = timers; }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 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_timers["Ch1"].Start(limitMs: 5000);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if (_timers["Ch1"].IsTimeout()) { /* 5초 초과 */ }</a:t>
            </a:r>
          </a:p>
          <a:p>
            <a:r>
              <a:rPr sz="1300">
                <a:solidFill>
                  <a:srgbClr val="E8EAED"/>
                </a:solidFill>
                <a:latin typeface="Consolas"/>
              </a:rPr>
              <a:t>long ms = _timers["Ch1"].End();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D8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1D82E8"/>
                </a:solidFill>
                <a:latin typeface="Segoe UI"/>
              </a:rPr>
              <a:t>14 · THEME &amp; UI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0080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D1F20"/>
                </a:solidFill>
                <a:latin typeface="Segoe UI"/>
              </a:rPr>
              <a:t>테마 · 공용 UI 컴포넌트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508760"/>
            <a:ext cx="109728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다크/라이트 테마 — 설정 &gt; UI Setting에서 전환, TextBox/ComboBox/CheckBox/Button/ToggleButton/DataGrid 등 모든 기본 컨트롤이 자동으로 테마를 따라감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직접 만드는 화면도 별도 스타일 지정 없이 &lt;TextBox&gt;, &lt;Button&gt; 등을 그냥 쓰면 플랫폼 테마가 자동 적용됨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네비게이션 위치(하단/좌/우), 화면 배율(80%~160%)도 설정에서 조절 가능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1D1F20"/>
                </a:solidFill>
                <a:latin typeface="Segoe UI"/>
              </a:rPr>
              <a:t>• 회사 로고는 다크/라이트 전용 이미지가 테마 전환 시 자동으로 바뀜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D8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1D82E8"/>
                </a:solidFill>
                <a:latin typeface="Segoe UI"/>
              </a:rPr>
              <a:t>REFERENCE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0080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D1F20"/>
                </a:solidFill>
                <a:latin typeface="Segoe UI"/>
              </a:rPr>
              <a:t>파일 저장 위치 한눈에 보기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508760"/>
            <a:ext cx="109728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>
                <a:solidFill>
                  <a:srgbClr val="1D1F20"/>
                </a:solidFill>
                <a:latin typeface="Segoe UI"/>
              </a:rPr>
              <a:t>• D:\UbisamConfig\Settings\  — 설정 클래스별 JSON (AddSettingsSub로 등록한 것들)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1D1F20"/>
                </a:solidFill>
                <a:latin typeface="Segoe UI"/>
              </a:rPr>
              <a:t>• D:\UbisamConfig\Log\  — 날짜별 로그 파일 (yyyyMMdd.log)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1D1F20"/>
                </a:solidFill>
                <a:latin typeface="Segoe UI"/>
              </a:rPr>
              <a:t>• D:\UbisamConfig\ScreenSaver\  — 화면 잠금 시 마지막 아이디/비밀번호 기록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1D1F20"/>
                </a:solidFill>
                <a:latin typeface="Segoe UI"/>
              </a:rPr>
              <a:t>• 여러 프로그램이 같은 플랫폼으로 만들어져도 전부 이 한 곳(D:\UbisamConfig)에 모입니다.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F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74320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>
                <a:solidFill>
                  <a:srgbClr val="C2C7CE"/>
                </a:solidFill>
                <a:latin typeface="Segoe UI"/>
              </a:rPr>
              <a:t>새 프로그램을 만들 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29184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FFFFFF"/>
                </a:solidFill>
                <a:latin typeface="Segoe UI"/>
              </a:rPr>
              <a:t>IAppSetup 하나만 구현하세요.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1148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5D5D60"/>
                </a:solidFill>
                <a:latin typeface="Segoe UI"/>
              </a:rPr>
              <a:t>저장/새로고침, 로그, 토스트, 대화상자, 테마, 잠금까지 — 나머지는 플랫폼이 처리합니다.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