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customXml" Target="customXml/item1.xml"/><Relationship Id="rId5" Type="http://schemas.openxmlformats.org/officeDocument/2006/relationships/customXml" Target="customXml/item2.xml"/><Relationship Id="rId6" Type="http://schemas.openxmlformats.org/officeDocument/2006/relationships/customXml" Target="customXml/item3.xml"/><Relationship Id="rId7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presProps" Target="presProp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1_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2"/>
          <p:cNvPicPr/>
          <p:nvPr/>
        </p:nvPicPr>
        <p:blipFill>
          <a:blip r:embed="rId2"/>
          <a:srcRect l="3821" t="14301" r="2820" b="1521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MSIPCMContentMarking" descr="{&quot;HashCode&quot;:966751382,&quot;Placement&quot;:&quot;Header&quot;,&quot;Top&quot;:0.0,&quot;Left&quot;:413.954651,&quot;SlideWidth&quot;:960,&quot;SlideHeight&quot;:540}"/>
          <p:cNvSpPr/>
          <p:nvPr/>
        </p:nvSpPr>
        <p:spPr>
          <a:xfrm>
            <a:off x="5256720" y="154440"/>
            <a:ext cx="1677240" cy="18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 algn="ctr" defTabSz="914040">
              <a:lnSpc>
                <a:spcPct val="100000"/>
              </a:lnSpc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Arial Narrow"/>
              </a:rPr>
              <a:t>LGE Internal Use Only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cxnSp>
        <p:nvCxnSpPr>
          <p:cNvPr id="4" name="직선 연결선 4"/>
          <p:cNvCxnSpPr/>
          <p:nvPr/>
        </p:nvCxnSpPr>
        <p:spPr>
          <a:xfrm>
            <a:off x="0" y="480600"/>
            <a:ext cx="12192120" cy="360"/>
          </a:xfrm>
          <a:prstGeom prst="straightConnector1">
            <a:avLst/>
          </a:prstGeom>
          <a:ln>
            <a:solidFill>
              <a:srgbClr val="000000"/>
            </a:solidFill>
          </a:ln>
        </p:spPr>
      </p:cxnSp>
      <p:pic>
        <p:nvPicPr>
          <p:cNvPr id="5" name="그림 2"/>
          <p:cNvPicPr/>
          <p:nvPr/>
        </p:nvPicPr>
        <p:blipFill>
          <a:blip r:embed="rId3"/>
          <a:stretch/>
        </p:blipFill>
        <p:spPr>
          <a:xfrm>
            <a:off x="9663840" y="6479280"/>
            <a:ext cx="2519640" cy="375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2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2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개요 텍스트의 서식을 편집하려면 클릭하십시오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맑은 고딕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9" name="그림 5"/>
          <p:cNvPicPr/>
          <p:nvPr/>
        </p:nvPicPr>
        <p:blipFill>
          <a:blip r:embed="rId1"/>
          <a:stretch/>
        </p:blipFill>
        <p:spPr>
          <a:xfrm>
            <a:off x="3562200" y="1800000"/>
            <a:ext cx="8317800" cy="4403880"/>
          </a:xfrm>
          <a:prstGeom prst="rect">
            <a:avLst/>
          </a:prstGeom>
          <a:noFill/>
          <a:ln w="0">
            <a:solidFill>
              <a:srgbClr val="000000"/>
            </a:solidFill>
          </a:ln>
        </p:spPr>
      </p:pic>
      <p:sp>
        <p:nvSpPr>
          <p:cNvPr id="10" name="타원 7"/>
          <p:cNvSpPr/>
          <p:nvPr/>
        </p:nvSpPr>
        <p:spPr>
          <a:xfrm>
            <a:off x="5551560" y="2138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" name="직사각형 8"/>
          <p:cNvSpPr/>
          <p:nvPr/>
        </p:nvSpPr>
        <p:spPr>
          <a:xfrm>
            <a:off x="4897800" y="1812600"/>
            <a:ext cx="166752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6865920" y="215892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6631920" y="1811880"/>
            <a:ext cx="827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" name="타원 14"/>
          <p:cNvSpPr/>
          <p:nvPr/>
        </p:nvSpPr>
        <p:spPr>
          <a:xfrm>
            <a:off x="7630560" y="2126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" name="직사각형 15"/>
          <p:cNvSpPr/>
          <p:nvPr/>
        </p:nvSpPr>
        <p:spPr>
          <a:xfrm>
            <a:off x="7519680" y="1811520"/>
            <a:ext cx="593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6" name="타원 17"/>
          <p:cNvSpPr/>
          <p:nvPr/>
        </p:nvSpPr>
        <p:spPr>
          <a:xfrm>
            <a:off x="367920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" name="직사각형 18"/>
          <p:cNvSpPr/>
          <p:nvPr/>
        </p:nvSpPr>
        <p:spPr>
          <a:xfrm>
            <a:off x="3562200" y="6018840"/>
            <a:ext cx="5936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8" name="타원 20"/>
          <p:cNvSpPr/>
          <p:nvPr/>
        </p:nvSpPr>
        <p:spPr>
          <a:xfrm>
            <a:off x="427500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" name="직사각형 21"/>
          <p:cNvSpPr/>
          <p:nvPr/>
        </p:nvSpPr>
        <p:spPr>
          <a:xfrm>
            <a:off x="4158360" y="6018840"/>
            <a:ext cx="5234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0" name="타원 23"/>
          <p:cNvSpPr/>
          <p:nvPr/>
        </p:nvSpPr>
        <p:spPr>
          <a:xfrm>
            <a:off x="480744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" name="직사각형 24"/>
          <p:cNvSpPr/>
          <p:nvPr/>
        </p:nvSpPr>
        <p:spPr>
          <a:xfrm>
            <a:off x="4690800" y="6018840"/>
            <a:ext cx="5810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2" name="타원 26"/>
          <p:cNvSpPr/>
          <p:nvPr/>
        </p:nvSpPr>
        <p:spPr>
          <a:xfrm>
            <a:off x="5377680" y="56354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" name="직사각형 27"/>
          <p:cNvSpPr/>
          <p:nvPr/>
        </p:nvSpPr>
        <p:spPr>
          <a:xfrm>
            <a:off x="5260680" y="6018840"/>
            <a:ext cx="58104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24" name="타원 29"/>
          <p:cNvSpPr/>
          <p:nvPr/>
        </p:nvSpPr>
        <p:spPr>
          <a:xfrm>
            <a:off x="7541280" y="560664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" name="직사각형 30"/>
          <p:cNvSpPr/>
          <p:nvPr/>
        </p:nvSpPr>
        <p:spPr>
          <a:xfrm>
            <a:off x="6974640" y="6015960"/>
            <a:ext cx="167112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grpSp>
        <p:nvGrpSpPr>
          <p:cNvPr id="26" name="그룹 5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27" name="직사각형 54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28" name="직사각형 5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29" name="직사각형 58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181080" indent="-181080" defTabSz="914040">
              <a:lnSpc>
                <a:spcPct val="100000"/>
              </a:lnSpc>
              <a:tabLst>
                <a:tab algn="l" pos="0"/>
              </a:tabLst>
            </a:pPr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직사각형 59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직사각형 61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Font typeface="OpenSymbol"/>
              <a:buChar char="•"/>
            </a:pPr>
            <a:r>
              <a:rPr sz="1000" b="0">
                <a:latin typeface="맑은 고딕"/>
              </a:rPr>
              <a:t>상단 메뉴 : 홈, 수동 조작, 티칭(레시피), 알림이력, 설정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운전 모드 : 시작, 일시정지, 정지</a:t>
            </a:r>
          </a:p>
          <a:p>
            <a:r>
              <a:rPr sz="1000" b="0">
                <a:latin typeface="맑은 고딕"/>
              </a:rPr>
              <a:t>로그 창 표시, 현재 화면 캡처 기능</a:t>
            </a:r>
          </a:p>
          <a:p>
            <a:r>
              <a:rPr sz="1000" b="0">
                <a:latin typeface="맑은 고딕"/>
              </a:rPr>
              <a:t>PLC Bit/Word 모니터 팝업 버튼</a:t>
            </a:r>
          </a:p>
          <a:p>
            <a:r>
              <a:rPr sz="1000" b="0">
                <a:latin typeface="맑은 고딕"/>
              </a:rPr>
              <a:t>IO Interface 상태 창 팝업 버튼</a:t>
            </a:r>
          </a:p>
          <a:p>
            <a:r>
              <a:rPr sz="1000" b="0">
                <a:latin typeface="맑은 고딕"/>
              </a:rPr>
              <a:t>장비 연결 상태 표시 : PLC / IO / Laser / Scanner</a:t>
            </a:r>
          </a:p>
          <a:p>
            <a:r>
              <a:rPr sz="1000" b="0">
                <a:latin typeface="맑은 고딕"/>
              </a:rPr>
              <a:t>활성 레시피 표시, 제품 카운트(Total / Today)</a:t>
            </a:r>
          </a:p>
          <a:p>
            <a:r>
              <a:rPr sz="1000" b="0">
                <a:latin typeface="맑은 고딕"/>
              </a:rPr>
              <a:t>Cell ID / Lot ID 표시</a:t>
            </a:r>
          </a:p>
          <a:p>
            <a:r>
              <a:rPr sz="1000" b="0">
                <a:latin typeface="맑은 고딕"/>
              </a:rPr>
              <a:t>※ 하단 상태 표시는 초록색이 정상(연결) 상태이고</a:t>
            </a:r>
          </a:p>
          <a:p>
            <a:r>
              <a:rPr sz="1000" b="0">
                <a:latin typeface="맑은 고딕"/>
              </a:rPr>
              <a:t>     빨간색이 비정상(연결되지 않음) 상태임</a:t>
            </a:r>
          </a:p>
        </p:txBody>
      </p:sp>
      <p:grpSp>
        <p:nvGrpSpPr>
          <p:cNvPr id="32" name="그룹 83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33" name="화살표: 오른쪽 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4" name="화살표: 오른쪽 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5" name="화살표: 오른쪽 2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6" name="화살표: 오른쪽 2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7" name="화살표: 오른쪽 2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8" name="화살표: 오른쪽 2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39" name="화살표: 오른쪽 2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0" name="화살표: 오른쪽 2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1" name="화살표: 오른쪽 2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2" name="화살표: 오른쪽 2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3" name="화살표: 오른쪽 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4" name="화살표: 오른쪽 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5" name="화살표: 오른쪽 2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6" name="화살표: 오른쪽 2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7" name="화살표: 오른쪽 2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8" name="화살표: 오른쪽 2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49" name="화살표: 오른쪽 2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0" name="화살표: 오른쪽 2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1" name="화살표: 오른쪽 2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2" name="화살표: 오른쪽 2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53" name="직사각형 84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TextBox 8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" name="TextBox 86"/>
          <p:cNvSpPr/>
          <p:nvPr/>
        </p:nvSpPr>
        <p:spPr>
          <a:xfrm>
            <a:off x="6241680" y="2700000"/>
            <a:ext cx="4198320" cy="3485160"/>
          </a:xfrm>
          <a:prstGeom prst="rect">
            <a:avLst/>
          </a:prstGeom>
          <a:solidFill>
            <a:srgbClr val="ffff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꼭 위의 양식으로 할 필요는 없으며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제어프로그램의 모든 화면을 설명하면된다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※ 중요 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: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하기 항목들 상세 설명 필요하다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→ 비 숙련자가 해당 매뉴얼만으로도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              티칭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단동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연동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테스트 구동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양산 구동 가능해야한다</a:t>
            </a:r>
            <a:r>
              <a:rPr lang="en-US" sz="1050" b="1" u="none" strike="noStrike">
                <a:solidFill>
                  <a:srgbClr val="c00000"/>
                </a:solidFill>
                <a:effectLst/>
                <a:uFillTx/>
                <a:latin typeface="맑은 고딕"/>
                <a:ea typeface="Arial Narrow"/>
              </a:rPr>
              <a:t>.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① 수동운전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② 조그 및 티칭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③ 자동운전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테스트 시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,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일부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Unit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들의 자동운전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④ 운전모드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운전모드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⑤ 데이터 설정 </a:t>
            </a: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: 1)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일반적인 양산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                    2) </a:t>
            </a:r>
            <a:r>
              <a:rPr lang="ko-KR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특정 테스트 시의 데이터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914040">
              <a:lnSpc>
                <a:spcPct val="100000"/>
              </a:lnSpc>
            </a:pPr>
            <a:r>
              <a:rPr lang="en-US" sz="1050" b="1" u="none" strike="noStrike">
                <a:solidFill>
                  <a:srgbClr val="000000"/>
                </a:solidFill>
                <a:effectLst/>
                <a:uFillTx/>
                <a:latin typeface="맑은 고딕"/>
                <a:ea typeface="Arial Narrow"/>
              </a:rPr>
              <a:t>⑥ 파라미터 설정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3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57" name="그룹 29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58" name="직사각형 31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59" name="직사각형 32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60" name="직사각형 3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61" name="직사각형 3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62" name="직사각형 35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로그 창 표시, 현재 화면 캡처 기능, 창 모드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활성화된 레시피 표시, 장비 목록 표시, 알람 팝업창,</a:t>
            </a:r>
          </a:p>
          <a:p>
            <a:r>
              <a:rPr sz="1000" b="0">
                <a:latin typeface="맑은 고딕"/>
              </a:rPr>
              <a:t>시스템 시간 표시, 버전 정보 표시, 언어 설정, 로그인 버튼</a:t>
            </a:r>
          </a:p>
          <a:p>
            <a:r>
              <a:rPr sz="1000" b="0">
                <a:latin typeface="맑은 고딕"/>
              </a:rPr>
              <a:t>AutoRun(SeqAutoRunPTOP) 시퀀스 상태 표시</a:t>
            </a:r>
          </a:p>
          <a:p>
            <a:r>
              <a:rPr sz="1000" b="0">
                <a:latin typeface="맑은 고딕"/>
              </a:rPr>
              <a:t>Manual Control (Sequence 동작)</a:t>
            </a:r>
          </a:p>
          <a:p>
            <a:r>
              <a:rPr sz="1000" b="0">
                <a:latin typeface="맑은 고딕"/>
              </a:rPr>
              <a:t>장비 상태 표시 (시퀀스, 알람)</a:t>
            </a:r>
          </a:p>
          <a:p>
            <a:r>
              <a:rPr sz="1000" b="0">
                <a:latin typeface="맑은 고딕"/>
              </a:rPr>
              <a:t>제품 상세 정보 (Cell/Lot, 카운트)</a:t>
            </a:r>
          </a:p>
          <a:p>
            <a:r>
              <a:rPr sz="1000" b="0">
                <a:latin typeface="맑은 고딕"/>
              </a:rPr>
              <a:t>Scanner Canvas View (활성화된 레시피 티칭)</a:t>
            </a:r>
          </a:p>
          <a:p>
            <a:r>
              <a:rPr sz="1000" b="0">
                <a:latin typeface="맑은 고딕"/>
              </a:rPr>
              <a:t>※ Run(AutoRun) 비활성화 상태인 경우 운전중 상태임</a:t>
            </a:r>
          </a:p>
        </p:txBody>
      </p:sp>
      <p:grpSp>
        <p:nvGrpSpPr>
          <p:cNvPr id="63" name="그룹 30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64" name="화살표: 오른쪽 22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5" name="화살표: 오른쪽 23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6" name="화살표: 오른쪽 24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7" name="화살표: 오른쪽 25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8" name="화살표: 오른쪽 26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69" name="화살표: 오른쪽 27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0" name="화살표: 오른쪽 28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1" name="화살표: 오른쪽 29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2" name="화살표: 오른쪽 30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3" name="화살표: 오른쪽 31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4" name="화살표: 오른쪽 32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5" name="화살표: 오른쪽 33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6" name="화살표: 오른쪽 34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7" name="화살표: 오른쪽 35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8" name="화살표: 오른쪽 36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79" name="화살표: 오른쪽 37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0" name="화살표: 오른쪽 38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1" name="화살표: 오른쪽 39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2" name="화살표: 오른쪽 40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83" name="화살표: 오른쪽 41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84" name="직사각형 36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5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- 1) Main </a:t>
            </a:r>
            <a:r>
              <a:rPr lang="ko-KR" sz="1600" b="0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86" name=""/>
          <p:cNvPicPr/>
          <p:nvPr/>
        </p:nvPicPr>
        <p:blipFill>
          <a:blip r:embed="rId1"/>
          <a:stretch/>
        </p:blipFill>
        <p:spPr>
          <a:xfrm>
            <a:off x="3600000" y="1788120"/>
            <a:ext cx="7920000" cy="4630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7" name="직사각형 1"/>
          <p:cNvSpPr/>
          <p:nvPr/>
        </p:nvSpPr>
        <p:spPr>
          <a:xfrm>
            <a:off x="6660000" y="180000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타원 1"/>
          <p:cNvSpPr/>
          <p:nvPr/>
        </p:nvSpPr>
        <p:spPr>
          <a:xfrm>
            <a:off x="6300360" y="174276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9" name="직사각형 2"/>
          <p:cNvSpPr/>
          <p:nvPr/>
        </p:nvSpPr>
        <p:spPr>
          <a:xfrm>
            <a:off x="9000000" y="1788120"/>
            <a:ext cx="252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0" name="타원 2"/>
          <p:cNvSpPr/>
          <p:nvPr/>
        </p:nvSpPr>
        <p:spPr>
          <a:xfrm>
            <a:off x="8640000" y="173088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직사각형 3"/>
          <p:cNvSpPr/>
          <p:nvPr/>
        </p:nvSpPr>
        <p:spPr>
          <a:xfrm>
            <a:off x="3780000" y="2160000"/>
            <a:ext cx="5040000" cy="36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2" name="타원 3"/>
          <p:cNvSpPr/>
          <p:nvPr/>
        </p:nvSpPr>
        <p:spPr>
          <a:xfrm>
            <a:off x="3780360" y="198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3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직사각형 4"/>
          <p:cNvSpPr/>
          <p:nvPr/>
        </p:nvSpPr>
        <p:spPr>
          <a:xfrm>
            <a:off x="9000000" y="3060000"/>
            <a:ext cx="2520000" cy="162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직사각형 5"/>
          <p:cNvSpPr/>
          <p:nvPr/>
        </p:nvSpPr>
        <p:spPr>
          <a:xfrm>
            <a:off x="9000000" y="2520000"/>
            <a:ext cx="2520000" cy="5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5" name="직사각형 6"/>
          <p:cNvSpPr/>
          <p:nvPr/>
        </p:nvSpPr>
        <p:spPr>
          <a:xfrm>
            <a:off x="9000000" y="2069280"/>
            <a:ext cx="2520000" cy="45072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6" name="직사각형 7"/>
          <p:cNvSpPr/>
          <p:nvPr/>
        </p:nvSpPr>
        <p:spPr>
          <a:xfrm>
            <a:off x="4680000" y="2700000"/>
            <a:ext cx="3420000" cy="32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7" name="직사각형 9"/>
          <p:cNvSpPr/>
          <p:nvPr/>
        </p:nvSpPr>
        <p:spPr>
          <a:xfrm>
            <a:off x="9000000" y="4680000"/>
            <a:ext cx="2520000" cy="144000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98" name="타원 4"/>
          <p:cNvSpPr/>
          <p:nvPr/>
        </p:nvSpPr>
        <p:spPr>
          <a:xfrm>
            <a:off x="882000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4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타원 5"/>
          <p:cNvSpPr/>
          <p:nvPr/>
        </p:nvSpPr>
        <p:spPr>
          <a:xfrm>
            <a:off x="8820000" y="254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5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타원 6"/>
          <p:cNvSpPr/>
          <p:nvPr/>
        </p:nvSpPr>
        <p:spPr>
          <a:xfrm>
            <a:off x="8820360" y="324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6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1" name="타원 8"/>
          <p:cNvSpPr/>
          <p:nvPr/>
        </p:nvSpPr>
        <p:spPr>
          <a:xfrm>
            <a:off x="882036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7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2" name="타원 9"/>
          <p:cNvSpPr/>
          <p:nvPr/>
        </p:nvSpPr>
        <p:spPr>
          <a:xfrm>
            <a:off x="4140360" y="270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TextBox 2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04" name="그룹 3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05" name="직사각형 23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06" name="직사각형 25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Manual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07" name="직사각형 26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직사각형 28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09" name="직사각형 29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수동 조작 화면 (Scanner Operation)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① Scanner Motion : Jog / Home(원점) 구동</a:t>
            </a:r>
          </a:p>
          <a:p>
            <a:r>
              <a:rPr sz="1000" b="0">
                <a:latin typeface="맑은 고딕"/>
              </a:rPr>
              <a:t>② Laser Control : IO Gate(Core / Ring) ON/OFF</a:t>
            </a:r>
          </a:p>
          <a:p>
            <a:r>
              <a:rPr sz="1000" b="0">
                <a:latin typeface="맑은 고딕"/>
              </a:rPr>
              <a:t>③ Model Finder : 모델 위치 탐색</a:t>
            </a:r>
          </a:p>
          <a:p>
            <a:r>
              <a:rPr sz="1000" b="0">
                <a:latin typeface="맑은 고딕"/>
              </a:rPr>
              <a:t>스캐너 좌표 / 상태 표시</a:t>
            </a:r>
          </a:p>
          <a:p>
            <a:r>
              <a:rPr sz="1000" b="0">
                <a:latin typeface="맑은 고딕"/>
              </a:rPr>
              <a:t>※ 발진 시 Head Theta 인터락(수평/수직 ±tol) 적용</a:t>
            </a:r>
          </a:p>
          <a:p>
            <a:r>
              <a:rPr sz="1000" b="0">
                <a:latin typeface="맑은 고딕"/>
              </a:rPr>
              <a:t>※ 미연결 시 발진 차단(fail-closed)</a:t>
            </a:r>
          </a:p>
        </p:txBody>
      </p:sp>
      <p:grpSp>
        <p:nvGrpSpPr>
          <p:cNvPr id="110" name="그룹 4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11" name="화살표: 오른쪽 2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2" name="화살표: 오른쪽 4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3" name="화살표: 오른쪽 4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4" name="화살표: 오른쪽 4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5" name="화살표: 오른쪽 4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6" name="화살표: 오른쪽 4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7" name="화살표: 오른쪽 4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8" name="화살표: 오른쪽 4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19" name="화살표: 오른쪽 4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0" name="화살표: 오른쪽 5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1" name="화살표: 오른쪽 5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2" name="화살표: 오른쪽 5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3" name="화살표: 오른쪽 5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4" name="화살표: 오른쪽 5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5" name="화살표: 오른쪽 5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6" name="화살표: 오른쪽 5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7" name="화살표: 오른쪽 5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8" name="화살표: 오른쪽 5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29" name="화살표: 오른쪽 5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0" name="화살표: 오른쪽 6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31" name="직사각형 3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2" name="TextBox 6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- 2) Manual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3" name="직사각형 38"/>
          <p:cNvSpPr/>
          <p:nvPr/>
        </p:nvSpPr>
        <p:spPr>
          <a:xfrm>
            <a:off x="1440000" y="4758840"/>
            <a:ext cx="1260000" cy="28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34" name="타원 18"/>
          <p:cNvSpPr/>
          <p:nvPr/>
        </p:nvSpPr>
        <p:spPr>
          <a:xfrm>
            <a:off x="540000" y="47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35" name=""/>
          <p:cNvPicPr/>
          <p:nvPr/>
        </p:nvPicPr>
        <p:blipFill>
          <a:blip r:embed="rId1"/>
          <a:stretch/>
        </p:blipFill>
        <p:spPr>
          <a:xfrm>
            <a:off x="3780000" y="1800000"/>
            <a:ext cx="7560000" cy="4508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TextBox 7"/>
          <p:cNvSpPr/>
          <p:nvPr/>
        </p:nvSpPr>
        <p:spPr>
          <a:xfrm>
            <a:off x="192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defTabSz="914040">
              <a:lnSpc>
                <a:spcPct val="100000"/>
              </a:lnSpc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8.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설비 </a:t>
            </a: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HMI </a:t>
            </a:r>
            <a:r>
              <a:rPr lang="ko-KR" sz="20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조작 방법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grpSp>
        <p:nvGrpSpPr>
          <p:cNvPr id="137" name="그룹 5"/>
          <p:cNvGrpSpPr/>
          <p:nvPr/>
        </p:nvGrpSpPr>
        <p:grpSpPr>
          <a:xfrm>
            <a:off x="185760" y="584640"/>
            <a:ext cx="3092760" cy="719640"/>
            <a:chOff x="185760" y="584640"/>
            <a:chExt cx="3092760" cy="719640"/>
          </a:xfrm>
        </p:grpSpPr>
        <p:sp>
          <p:nvSpPr>
            <p:cNvPr id="138" name="직사각형 10"/>
            <p:cNvSpPr/>
            <p:nvPr/>
          </p:nvSpPr>
          <p:spPr>
            <a:xfrm>
              <a:off x="185760" y="584640"/>
              <a:ext cx="575640" cy="719640"/>
            </a:xfrm>
            <a:prstGeom prst="rect">
              <a:avLst/>
            </a:prstGeom>
            <a:solidFill>
              <a:schemeClr val="tx1"/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marL="181080" indent="-181080" algn="ctr" defTabSz="914040">
                <a:lnSpc>
                  <a:spcPct val="100000"/>
                </a:lnSpc>
                <a:tabLst>
                  <a:tab algn="l" pos="0"/>
                </a:tabLst>
              </a:pPr>
              <a:r>
                <a:rPr lang="ko-KR" sz="1200" b="1" u="none" strike="noStrike">
                  <a:solidFill>
                    <a:schemeClr val="lt1"/>
                  </a:solidFill>
                  <a:effectLst/>
                  <a:uFillTx/>
                  <a:latin typeface="맑은 고딕"/>
                </a:rPr>
                <a:t>항목</a:t>
              </a:r>
              <a:endParaRPr lang="en-US" sz="1200" b="0" u="none" strike="noStrike">
                <a:solidFill>
                  <a:srgbClr val="ffffff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39" name="직사각형 11"/>
            <p:cNvSpPr/>
            <p:nvPr/>
          </p:nvSpPr>
          <p:spPr>
            <a:xfrm>
              <a:off x="759600" y="584640"/>
              <a:ext cx="2518920" cy="719640"/>
            </a:xfrm>
            <a:prstGeom prst="rect">
              <a:avLst/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wrap="none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Calibration </a:t>
              </a:r>
              <a:r>
                <a:rPr lang="ko-KR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 </a:t>
              </a: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(1/6)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40" name="직사각형 13"/>
          <p:cNvSpPr/>
          <p:nvPr/>
        </p:nvSpPr>
        <p:spPr>
          <a:xfrm>
            <a:off x="3392640" y="1683000"/>
            <a:ext cx="860688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endParaRPr lang="en-US" sz="1000" b="1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41" name="직사각형 14"/>
          <p:cNvSpPr/>
          <p:nvPr/>
        </p:nvSpPr>
        <p:spPr>
          <a:xfrm>
            <a:off x="192240" y="1395000"/>
            <a:ext cx="11821320" cy="287640"/>
          </a:xfrm>
          <a:prstGeom prst="rect">
            <a:avLst/>
          </a:prstGeom>
          <a:solidFill>
            <a:schemeClr val="tx1"/>
          </a:solidFill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00000"/>
              </a:lnSpc>
              <a:tabLst>
                <a:tab algn="l" pos="0"/>
              </a:tabLst>
            </a:pPr>
            <a:r>
              <a:rPr lang="ko-KR" sz="1200" b="1" u="none" strike="noStrike">
                <a:solidFill>
                  <a:schemeClr val="lt1"/>
                </a:solidFill>
                <a:effectLst/>
                <a:uFillTx/>
                <a:latin typeface="맑은 고딕"/>
              </a:rPr>
              <a:t>세부 내용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직사각형 16"/>
          <p:cNvSpPr/>
          <p:nvPr/>
        </p:nvSpPr>
        <p:spPr>
          <a:xfrm>
            <a:off x="192240" y="1683000"/>
            <a:ext cx="3089160" cy="4770000"/>
          </a:xfrm>
          <a:prstGeom prst="rect">
            <a:avLst/>
          </a:prstGeom>
          <a:noFill/>
          <a:ln w="63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t">
            <a:noAutofit/>
          </a:bodyPr>
          <a:p>
            <a:pPr marL="228600" indent="-228600" defTabSz="914400">
              <a:lnSpc>
                <a:spcPct val="150000"/>
              </a:lnSpc>
              <a:buClr>
                <a:srgbClr val="000000"/>
              </a:buClr>
              <a:buChar char="•"/>
            </a:pPr>
            <a:r>
              <a:rPr sz="1000" b="0">
                <a:latin typeface="맑은 고딕"/>
              </a:rPr>
              <a:t>Scanner Calibration (Correction List) 입력 화면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r>
              <a:rPr sz="1000" b="0">
                <a:latin typeface="맑은 고딕"/>
              </a:rPr>
              <a:t>- Row / Column / Unit Length / Tilting Degree</a:t>
            </a:r>
          </a:p>
          <a:p>
            <a:r>
              <a:rPr sz="1000" b="0">
                <a:latin typeface="맑은 고딕"/>
              </a:rPr>
              <a:t>- Current X / Current Y</a:t>
            </a:r>
          </a:p>
          <a:p>
            <a:r>
              <a:rPr sz="1000" b="0">
                <a:latin typeface="맑은 고딕"/>
              </a:rPr>
              <a:t>① Apply : Param 입력 값에 따른 표 생성</a:t>
            </a:r>
          </a:p>
          <a:p>
            <a:r>
              <a:rPr sz="1000" b="0">
                <a:latin typeface="맑은 고딕"/>
              </a:rPr>
              <a:t>② Save Data File : Correction List 저장</a:t>
            </a:r>
          </a:p>
          <a:p>
            <a:r>
              <a:rPr sz="1000" b="0">
                <a:latin typeface="맑은 고딕"/>
              </a:rPr>
              <a:t>③ Run CorrectionPro : RTC 제공 CorrectionPro 앱 팝업</a:t>
            </a:r>
          </a:p>
          <a:p>
            <a:r>
              <a:rPr sz="1000" b="0">
                <a:latin typeface="맑은 고딕"/>
              </a:rPr>
              <a:t>※ 용접 후 CorrectionTable(1) Vision으로 원복</a:t>
            </a:r>
          </a:p>
        </p:txBody>
      </p:sp>
      <p:grpSp>
        <p:nvGrpSpPr>
          <p:cNvPr id="143" name="그룹 6"/>
          <p:cNvGrpSpPr/>
          <p:nvPr/>
        </p:nvGrpSpPr>
        <p:grpSpPr>
          <a:xfrm>
            <a:off x="3392640" y="584280"/>
            <a:ext cx="8620560" cy="720000"/>
            <a:chOff x="3392640" y="584280"/>
            <a:chExt cx="8620560" cy="720000"/>
          </a:xfrm>
        </p:grpSpPr>
        <p:sp>
          <p:nvSpPr>
            <p:cNvPr id="144" name="화살표: 오른쪽 61"/>
            <p:cNvSpPr/>
            <p:nvPr/>
          </p:nvSpPr>
          <p:spPr>
            <a:xfrm>
              <a:off x="33926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solidFill>
              <a:schemeClr val="bg2">
                <a:lumMod val="90000"/>
              </a:schemeClr>
            </a:solidFill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Main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화면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5" name="화살표: 오른쪽 62"/>
            <p:cNvSpPr/>
            <p:nvPr/>
          </p:nvSpPr>
          <p:spPr>
            <a:xfrm>
              <a:off x="38239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6" name="화살표: 오른쪽 63"/>
            <p:cNvSpPr/>
            <p:nvPr/>
          </p:nvSpPr>
          <p:spPr>
            <a:xfrm>
              <a:off x="111556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상위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보고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7" name="화살표: 오른쪽 64"/>
            <p:cNvSpPr/>
            <p:nvPr/>
          </p:nvSpPr>
          <p:spPr>
            <a:xfrm>
              <a:off x="46864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자동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8" name="화살표: 오른쪽 65"/>
            <p:cNvSpPr/>
            <p:nvPr/>
          </p:nvSpPr>
          <p:spPr>
            <a:xfrm>
              <a:off x="42552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Data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설정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49" name="화살표: 오른쪽 66"/>
            <p:cNvSpPr/>
            <p:nvPr/>
          </p:nvSpPr>
          <p:spPr>
            <a:xfrm>
              <a:off x="81367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Tact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Time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0" name="화살표: 오른쪽 67"/>
            <p:cNvSpPr/>
            <p:nvPr/>
          </p:nvSpPr>
          <p:spPr>
            <a:xfrm>
              <a:off x="115869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Door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Screen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1" name="화살표: 오른쪽 68"/>
            <p:cNvSpPr/>
            <p:nvPr/>
          </p:nvSpPr>
          <p:spPr>
            <a:xfrm>
              <a:off x="89992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I/O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2" name="화살표: 오른쪽 69"/>
            <p:cNvSpPr/>
            <p:nvPr/>
          </p:nvSpPr>
          <p:spPr>
            <a:xfrm>
              <a:off x="51177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수동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ko-KR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운전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3" name="화살표: 오른쪽 70"/>
            <p:cNvSpPr/>
            <p:nvPr/>
          </p:nvSpPr>
          <p:spPr>
            <a:xfrm>
              <a:off x="64116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ko-KR" sz="9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로드셀</a:t>
              </a:r>
              <a:endParaRPr lang="en-US" sz="9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4" name="화살표: 오른쪽 71"/>
            <p:cNvSpPr/>
            <p:nvPr/>
          </p:nvSpPr>
          <p:spPr>
            <a:xfrm>
              <a:off x="94305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Log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5" name="화살표: 오른쪽 72"/>
            <p:cNvSpPr/>
            <p:nvPr/>
          </p:nvSpPr>
          <p:spPr>
            <a:xfrm>
              <a:off x="102931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Alarm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 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6" name="화살표: 오른쪽 73"/>
            <p:cNvSpPr/>
            <p:nvPr/>
          </p:nvSpPr>
          <p:spPr>
            <a:xfrm>
              <a:off x="98618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Production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7" name="화살표: 오른쪽 74"/>
            <p:cNvSpPr/>
            <p:nvPr/>
          </p:nvSpPr>
          <p:spPr>
            <a:xfrm>
              <a:off x="55490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Jog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8" name="화살표: 오른쪽 75"/>
            <p:cNvSpPr/>
            <p:nvPr/>
          </p:nvSpPr>
          <p:spPr>
            <a:xfrm>
              <a:off x="684288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Robot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59" name="화살표: 오른쪽 76"/>
            <p:cNvSpPr/>
            <p:nvPr/>
          </p:nvSpPr>
          <p:spPr>
            <a:xfrm>
              <a:off x="727416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IPA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0" name="화살표: 오른쪽 77"/>
            <p:cNvSpPr/>
            <p:nvPr/>
          </p:nvSpPr>
          <p:spPr>
            <a:xfrm>
              <a:off x="107244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Recipe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1" name="화살표: 오른쪽 78"/>
            <p:cNvSpPr/>
            <p:nvPr/>
          </p:nvSpPr>
          <p:spPr>
            <a:xfrm>
              <a:off x="770544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7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Parameter</a:t>
              </a:r>
              <a:endParaRPr lang="en-US" sz="7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2" name="화살표: 오른쪽 79"/>
            <p:cNvSpPr/>
            <p:nvPr/>
          </p:nvSpPr>
          <p:spPr>
            <a:xfrm>
              <a:off x="598032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8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Teaching</a:t>
              </a:r>
              <a:endParaRPr lang="en-US" sz="8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  <p:sp>
          <p:nvSpPr>
            <p:cNvPr id="163" name="화살표: 오른쪽 80"/>
            <p:cNvSpPr/>
            <p:nvPr/>
          </p:nvSpPr>
          <p:spPr>
            <a:xfrm>
              <a:off x="8568000" y="584280"/>
              <a:ext cx="426240" cy="720000"/>
            </a:xfrm>
            <a:prstGeom prst="rightArrow">
              <a:avLst>
                <a:gd name="adj1" fmla="val 100000"/>
                <a:gd name="adj2" fmla="val 9058"/>
              </a:avLst>
            </a:prstGeom>
            <a:noFill/>
            <a:ln w="63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numCol="1" spcCol="0" wrap="none" horzOverflow="overflow" lIns="36000" rIns="36000" tIns="0" bIns="0" anchor="ctr">
              <a:noAutofit/>
            </a:bodyPr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Servo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  <a:p>
              <a:pPr defTabSz="914040">
                <a:lnSpc>
                  <a:spcPct val="100000"/>
                </a:lnSpc>
              </a:pPr>
              <a:r>
                <a:rPr lang="en-US" sz="1000" b="0" u="none" strike="noStrike">
                  <a:solidFill>
                    <a:schemeClr val="dk1"/>
                  </a:solidFill>
                  <a:effectLst/>
                  <a:uFillTx/>
                  <a:latin typeface="맑은 고딕"/>
                </a:rPr>
                <a:t>Monitor</a:t>
              </a:r>
              <a:endPara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endParaRPr>
            </a:p>
          </p:txBody>
        </p:sp>
      </p:grpSp>
      <p:sp>
        <p:nvSpPr>
          <p:cNvPr id="164" name="직사각형 17"/>
          <p:cNvSpPr/>
          <p:nvPr/>
        </p:nvSpPr>
        <p:spPr>
          <a:xfrm>
            <a:off x="5807880" y="6597360"/>
            <a:ext cx="575640" cy="143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marL="181080" indent="-181080" algn="ctr" defTabSz="914040">
              <a:lnSpc>
                <a:spcPct val="130000"/>
              </a:lnSpc>
              <a:tabLst>
                <a:tab algn="l" pos="0"/>
              </a:tabLst>
            </a:pPr>
            <a:r>
              <a:rPr lang="en-US" sz="10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25 / #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5" name="TextBox 8"/>
          <p:cNvSpPr/>
          <p:nvPr/>
        </p:nvSpPr>
        <p:spPr>
          <a:xfrm>
            <a:off x="7680240" y="103320"/>
            <a:ext cx="4319640" cy="3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36000" rIns="36000" tIns="0" bIns="0" anchor="ctr">
            <a:noAutofit/>
          </a:bodyPr>
          <a:p>
            <a:pPr algn="r" defTabSz="914040">
              <a:lnSpc>
                <a:spcPct val="100000"/>
              </a:lnSpc>
            </a:pPr>
            <a:r>
              <a:rPr sz="1600" b="0">
                <a:latin typeface="맑은 고딕"/>
              </a:rPr>
              <a:t>- 3) Calibration 화면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66" name=""/>
          <p:cNvPicPr/>
          <p:nvPr/>
        </p:nvPicPr>
        <p:blipFill>
          <a:blip r:embed="rId1"/>
          <a:stretch/>
        </p:blipFill>
        <p:spPr>
          <a:xfrm>
            <a:off x="3807000" y="1748520"/>
            <a:ext cx="7713000" cy="4597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7" name="직사각형 19"/>
          <p:cNvSpPr/>
          <p:nvPr/>
        </p:nvSpPr>
        <p:spPr>
          <a:xfrm>
            <a:off x="7020000" y="2238840"/>
            <a:ext cx="2700000" cy="6411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68" name="타원 10"/>
          <p:cNvSpPr/>
          <p:nvPr/>
        </p:nvSpPr>
        <p:spPr>
          <a:xfrm>
            <a:off x="7560000" y="20016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1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9" name="직사각형 20"/>
          <p:cNvSpPr/>
          <p:nvPr/>
        </p:nvSpPr>
        <p:spPr>
          <a:xfrm>
            <a:off x="9720000" y="2339640"/>
            <a:ext cx="1260000" cy="540360"/>
          </a:xfrm>
          <a:prstGeom prst="rect">
            <a:avLst/>
          </a:prstGeom>
          <a:solidFill>
            <a:srgbClr val="ffff00">
              <a:alpha val="30000"/>
            </a:srgbClr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맑은 고딕"/>
            </a:endParaRPr>
          </a:p>
        </p:txBody>
      </p:sp>
      <p:sp>
        <p:nvSpPr>
          <p:cNvPr id="170" name="타원 12"/>
          <p:cNvSpPr/>
          <p:nvPr/>
        </p:nvSpPr>
        <p:spPr>
          <a:xfrm>
            <a:off x="9720360" y="2160000"/>
            <a:ext cx="359640" cy="338400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wrap="none" lIns="36000" rIns="36000" tIns="0" bIns="0" anchor="ctr">
            <a:noAutofit/>
          </a:bodyPr>
          <a:p>
            <a:pPr algn="ctr" defTabSz="914040">
              <a:lnSpc>
                <a:spcPct val="100000"/>
              </a:lnSpc>
            </a:pPr>
            <a:r>
              <a:rPr lang="en-US" sz="1800" b="1" u="none" strike="noStrike">
                <a:solidFill>
                  <a:schemeClr val="dk1"/>
                </a:solidFill>
                <a:effectLst/>
                <a:uFillTx/>
                <a:latin typeface="맑은 고딕"/>
              </a:rPr>
              <a:t>2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 pitchFamily="0" charset="1"/>
        <a:ea typeface=""/>
        <a:cs typeface=""/>
      </a:majorFont>
      <a:minorFont>
        <a:latin typeface="맑은 고딕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f256e1a-09f4-4ca7-acff-709cf501cfcf">
      <Terms xmlns="http://schemas.microsoft.com/office/infopath/2007/PartnerControls"/>
    </lcf76f155ced4ddcb4097134ff3c332f>
    <TaxCatchAll xmlns="d89727d7-8dd1-46bc-aefa-00378b6ab1b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C9288FA1DE3BB4AB812FB0C051D4950" ma:contentTypeVersion="12" ma:contentTypeDescription="새 문서를 만듭니다." ma:contentTypeScope="" ma:versionID="a29f5cff52a99b0cde611eb77bc7fe9c">
  <xsd:schema xmlns:xsd="http://www.w3.org/2001/XMLSchema" xmlns:xs="http://www.w3.org/2001/XMLSchema" xmlns:p="http://schemas.microsoft.com/office/2006/metadata/properties" xmlns:ns2="3f256e1a-09f4-4ca7-acff-709cf501cfcf" xmlns:ns3="d89727d7-8dd1-46bc-aefa-00378b6ab1ba" targetNamespace="http://schemas.microsoft.com/office/2006/metadata/properties" ma:root="true" ma:fieldsID="8496282d8e9bf1b420abe5ac24eea632" ns2:_="" ns3:_="">
    <xsd:import namespace="3f256e1a-09f4-4ca7-acff-709cf501cfcf"/>
    <xsd:import namespace="d89727d7-8dd1-46bc-aefa-00378b6ab1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256e1a-09f4-4ca7-acff-709cf501cf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이미지 태그" ma:readOnly="false" ma:fieldId="{5cf76f15-5ced-4ddc-b409-7134ff3c332f}" ma:taxonomyMulti="true" ma:sspId="7fbd4038-13c0-4266-8e70-5a68fe662a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727d7-8dd1-46bc-aefa-00378b6ab1b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2130454-39a0-4ec5-b5d2-5e30c2819aa5}" ma:internalName="TaxCatchAll" ma:showField="CatchAllData" ma:web="d89727d7-8dd1-46bc-aefa-00378b6ab1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E25C09-BC1E-4287-B66A-353F420A35DD}">
  <ds:schemaRefs>
    <ds:schemaRef ds:uri="http://www.w3.org/XML/1998/namespace"/>
    <ds:schemaRef ds:uri="3f256e1a-09f4-4ca7-acff-709cf501cfcf"/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89727d7-8dd1-46bc-aefa-00378b6ab1ba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F5EB21F-CF91-4003-8F97-5E977E2042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256e1a-09f4-4ca7-acff-709cf501cfcf"/>
    <ds:schemaRef ds:uri="d89727d7-8dd1-46bc-aefa-00378b6ab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F4060C8-E469-4529-89AE-F2A33F44FA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24130</TotalTime>
  <Application>LibreOffice/25.8.6.2$Windows_X86_64 LibreOffice_project/b4b39682cd9868fa725bc664aff94278d315bd04</Application>
  <AppVersion>15.0000</AppVersion>
  <Words>277</Words>
  <Paragraphs>84</Paragraphs>
  <Company>LGE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  <dc:description/>
  <dc:language>ko-KR</dc:language>
  <cp:lastModifiedBy/>
  <cp:lastPrinted>2023-09-18T22:57:38Z</cp:lastPrinted>
  <dcterms:modified xsi:type="dcterms:W3CDTF">2026-06-16T09:58:55Z</dcterms:modified>
  <cp:revision>1403</cp:revision>
  <dc:subject/>
  <dc:title>PowerPoint 프레젠테이션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