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9" name="그림 5"/>
          <p:cNvPicPr/>
          <p:nvPr/>
        </p:nvPicPr>
        <p:blipFill>
          <a:blip r:embed="rId1"/>
          <a:stretch/>
        </p:blipFill>
        <p:spPr>
          <a:xfrm>
            <a:off x="3562200" y="1800000"/>
            <a:ext cx="8317800" cy="440388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sp>
        <p:nvSpPr>
          <p:cNvPr id="10" name="타원 7"/>
          <p:cNvSpPr/>
          <p:nvPr/>
        </p:nvSpPr>
        <p:spPr>
          <a:xfrm>
            <a:off x="5551560" y="2138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" name="직사각형 8"/>
          <p:cNvSpPr/>
          <p:nvPr/>
        </p:nvSpPr>
        <p:spPr>
          <a:xfrm>
            <a:off x="4897800" y="1812600"/>
            <a:ext cx="166752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865920" y="215892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31920" y="1811880"/>
            <a:ext cx="8276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" name="타원 14"/>
          <p:cNvSpPr/>
          <p:nvPr/>
        </p:nvSpPr>
        <p:spPr>
          <a:xfrm>
            <a:off x="7630560" y="2126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" name="직사각형 15"/>
          <p:cNvSpPr/>
          <p:nvPr/>
        </p:nvSpPr>
        <p:spPr>
          <a:xfrm>
            <a:off x="7519680" y="1811520"/>
            <a:ext cx="5936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6" name="타원 17"/>
          <p:cNvSpPr/>
          <p:nvPr/>
        </p:nvSpPr>
        <p:spPr>
          <a:xfrm>
            <a:off x="367920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" name="직사각형 18"/>
          <p:cNvSpPr/>
          <p:nvPr/>
        </p:nvSpPr>
        <p:spPr>
          <a:xfrm>
            <a:off x="3562200" y="6018840"/>
            <a:ext cx="5936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8" name="타원 20"/>
          <p:cNvSpPr/>
          <p:nvPr/>
        </p:nvSpPr>
        <p:spPr>
          <a:xfrm>
            <a:off x="427500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" name="직사각형 21"/>
          <p:cNvSpPr/>
          <p:nvPr/>
        </p:nvSpPr>
        <p:spPr>
          <a:xfrm>
            <a:off x="4158360" y="6018840"/>
            <a:ext cx="5234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20" name="타원 23"/>
          <p:cNvSpPr/>
          <p:nvPr/>
        </p:nvSpPr>
        <p:spPr>
          <a:xfrm>
            <a:off x="480744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" name="직사각형 24"/>
          <p:cNvSpPr/>
          <p:nvPr/>
        </p:nvSpPr>
        <p:spPr>
          <a:xfrm>
            <a:off x="4690800" y="6018840"/>
            <a:ext cx="5810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22" name="타원 26"/>
          <p:cNvSpPr/>
          <p:nvPr/>
        </p:nvSpPr>
        <p:spPr>
          <a:xfrm>
            <a:off x="537768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" name="직사각형 27"/>
          <p:cNvSpPr/>
          <p:nvPr/>
        </p:nvSpPr>
        <p:spPr>
          <a:xfrm>
            <a:off x="5260680" y="6018840"/>
            <a:ext cx="5810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24" name="타원 29"/>
          <p:cNvSpPr/>
          <p:nvPr/>
        </p:nvSpPr>
        <p:spPr>
          <a:xfrm>
            <a:off x="7541280" y="56066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" name="직사각형 30"/>
          <p:cNvSpPr/>
          <p:nvPr/>
        </p:nvSpPr>
        <p:spPr>
          <a:xfrm>
            <a:off x="6974640" y="6015960"/>
            <a:ext cx="167112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상단 메뉴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: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홈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Vision,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수동 조작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티칭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             알림이력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운전 모드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: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시작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일시정지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정지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로그 창 표시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현재 화면 캡처 기능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IO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상태 창 팝업 버튼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서보 모터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Jog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창 팝업 버튼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Cognex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비전 연결 상태 표시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로드셀 모니터링 창 팝업 버튼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상부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하부 장비 연결 상태 표시부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⑴ DownStream: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하부 장비 연결 상태 표시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⑵ UpStream: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상부 장비 연결 상태 표시  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⑶ Hermes: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헤르메스 연결 상태 창 팝업 버튼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※ 하단 상태 표시는 초록색이 정상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(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연결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)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상태이고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빨간색이 비정상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(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연결되지 않음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)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상태임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32" name="그룹 83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33" name="화살표: 오른쪽 2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4" name="화살표: 오른쪽 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5" name="화살표: 오른쪽 2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6" name="화살표: 오른쪽 2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7" name="화살표: 오른쪽 2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8" name="화살표: 오른쪽 2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9" name="화살표: 오른쪽 2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0" name="화살표: 오른쪽 2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1" name="화살표: 오른쪽 2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2" name="화살표: 오른쪽 2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3" name="화살표: 오른쪽 2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4" name="화살표: 오른쪽 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5" name="화살표: 오른쪽 2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6" name="화살표: 오른쪽 2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7" name="화살표: 오른쪽 2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8" name="화살표: 오른쪽 2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9" name="화살표: 오른쪽 2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0" name="화살표: 오른쪽 2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1" name="화살표: 오른쪽 2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2" name="화살표: 오른쪽 2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로그 창 표시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현재 화면 캡처 기능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활성화된 레시피 표시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장비 목록 표시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br>
              <a:rPr sz="1000"/>
            </a:b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알람 팝업창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시스템 시간 표시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?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버전 정보 표시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</a:t>
            </a:r>
            <a:br>
              <a:rPr sz="1000"/>
            </a:b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언어 설정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로그인 버튼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AutoRun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시퀸스 상태 표시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Manual Control (Sequence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동작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장비 상태 표시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(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시퀸스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,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알람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제품 상세 정보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Camera View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Recipe Canvas View (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활성화된 레시피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※ Run AutoRun –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비활성화 상태인 경우에는</a:t>
            </a:r>
            <a:br>
              <a:rPr sz="1000"/>
            </a:b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운전중 상태이다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63" name="그룹 30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64" name="화살표: 오른쪽 22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5" name="화살표: 오른쪽 23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6" name="화살표: 오른쪽 24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7" name="화살표: 오른쪽 25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8" name="화살표: 오른쪽 26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9" name="화살표: 오른쪽 27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0" name="화살표: 오른쪽 28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1" name="화살표: 오른쪽 29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2" name="화살표: 오른쪽 30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3" name="화살표: 오른쪽 31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4" name="화살표: 오른쪽 32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5" name="화살표: 오른쪽 33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6" name="화살표: 오른쪽 34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7" name="화살표: 오른쪽 35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8" name="화살표: 오른쪽 36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9" name="화살표: 오른쪽 37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0" name="화살표: 오른쪽 38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1" name="화살표: 오른쪽 39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2" name="화살표: 오른쪽 40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3" name="화살표: 오른쪽 41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활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Au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M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장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Caw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Re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※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10" name="그룹 4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111" name="화살표: 오른쪽 21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2" name="화살표: 오른쪽 4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3" name="화살표: 오른쪽 43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4" name="화살표: 오른쪽 44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5" name="화살표: 오른쪽 45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6" name="화살표: 오른쪽 46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7" name="화살표: 오른쪽 47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8" name="화살표: 오른쪽 48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9" name="화살표: 오른쪽 49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0" name="화살표: 오른쪽 50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1" name="화살표: 오른쪽 51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2" name="화살표: 오른쪽 5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3" name="화살표: 오른쪽 53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4" name="화살표: 오른쪽 54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5" name="화살표: 오른쪽 55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6" name="화살표: 오른쪽 56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7" name="화살표: 오른쪽 57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8" name="화살표: 오른쪽 58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9" name="화살표: 오른쪽 59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0" name="화살표: 오른쪽 60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3" name="직사각형 38"/>
          <p:cNvSpPr/>
          <p:nvPr/>
        </p:nvSpPr>
        <p:spPr>
          <a:xfrm>
            <a:off x="1440000" y="475884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34" name="타원 18"/>
          <p:cNvSpPr/>
          <p:nvPr/>
        </p:nvSpPr>
        <p:spPr>
          <a:xfrm>
            <a:off x="54000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5" name=""/>
          <p:cNvPicPr/>
          <p:nvPr/>
        </p:nvPicPr>
        <p:blipFill>
          <a:blip r:embed="rId1"/>
          <a:stretch/>
        </p:blipFill>
        <p:spPr>
          <a:xfrm>
            <a:off x="3780000" y="1800000"/>
            <a:ext cx="7560000" cy="4508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Vision Correction List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생성 입력 화면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Row :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Column :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Unit Length :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Tilting Degree :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Current X :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Current Y :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Apply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버튼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: Param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입력 값에 따른 표 생성 버튼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Save Data File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버튼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:  Vision Correction List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저장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Run CorrectionPro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버튼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: </a:t>
            </a:r>
            <a:br>
              <a:rPr sz="1000"/>
            </a:b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RTC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에서 제공하는 </a:t>
            </a: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CorrectionPro </a:t>
            </a: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응용앱 팝업 버튼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Au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M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장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ko-KR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Caw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Re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      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400">
              <a:lnSpc>
                <a:spcPct val="150000"/>
              </a:lnSpc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※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43" name="그룹 6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144" name="화살표: 오른쪽 61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5" name="화살표: 오른쪽 6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6" name="화살표: 오른쪽 63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7" name="화살표: 오른쪽 64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8" name="화살표: 오른쪽 65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9" name="화살표: 오른쪽 66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0" name="화살표: 오른쪽 67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1" name="화살표: 오른쪽 68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2" name="화살표: 오른쪽 69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3" name="화살표: 오른쪽 70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4" name="화살표: 오른쪽 71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5" name="화살표: 오른쪽 7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6" name="화살표: 오른쪽 73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7" name="화살표: 오른쪽 74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8" name="화살표: 오른쪽 75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9" name="화살표: 오른쪽 76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0" name="화살표: 오른쪽 77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1" name="화살표: 오른쪽 78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2" name="화살표: 오른쪽 79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3" name="화살표: 오른쪽 80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66" name=""/>
          <p:cNvPicPr/>
          <p:nvPr/>
        </p:nvPicPr>
        <p:blipFill>
          <a:blip r:embed="rId1"/>
          <a:stretch/>
        </p:blipFill>
        <p:spPr>
          <a:xfrm>
            <a:off x="3807000" y="1748520"/>
            <a:ext cx="7713000" cy="459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68" name="타원 10"/>
          <p:cNvSpPr/>
          <p:nvPr/>
        </p:nvSpPr>
        <p:spPr>
          <a:xfrm>
            <a:off x="7560000" y="20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9" name="직사각형 20"/>
          <p:cNvSpPr/>
          <p:nvPr/>
        </p:nvSpPr>
        <p:spPr>
          <a:xfrm>
            <a:off x="9720000" y="2339640"/>
            <a:ext cx="1260000" cy="5403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70" name="타원 12"/>
          <p:cNvSpPr/>
          <p:nvPr/>
        </p:nvSpPr>
        <p:spPr>
          <a:xfrm>
            <a:off x="972036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