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9001" name="AccentBar"/>
          <p:cNvSpPr>
            <a:spLocks noGrp="1"/>
          </p:cNvSpPr>
          <p:nvPr/>
        </p:nvSpPr>
        <p:spPr>
          <a:xfrm>
            <a:off x="0" y="6720840"/>
            <a:ext cx="12191695" cy="137160"/>
          </a:xfrm>
          <a:prstGeom prst="rect">
            <a:avLst/>
          </a:prstGeom>
          <a:solidFill>
            <a:srgbClr val="4A8DCB"/>
          </a:solidFill>
          <a:ln>
            <a:noFill/>
          </a:ln>
        </p:spPr>
        <p:txBody>
          <a:bodyPr/>
          <a:lstStyle/>
          <a:p/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256032" y="0"/>
            <a:ext cx="54864" cy="6858000"/>
          </a:xfrm>
          <a:prstGeom prst="rect">
            <a:avLst/>
          </a:prstGeom>
          <a:solidFill>
            <a:srgbClr val="2F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22960" y="1554480"/>
            <a:ext cx="2194560" cy="38404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554480"/>
            <a:ext cx="2194560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4A8DCB"/>
                </a:solidFill>
                <a:latin typeface="Arial"/>
                <a:ea typeface="굴림"/>
                <a:cs typeface="Arial"/>
              </a:rPr>
              <a:t>SW DESIGN DOCUMENT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148840"/>
            <a:ext cx="91440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0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P-PRJ BFHB SW 설계서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8" y="3246120"/>
            <a:ext cx="96012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인도향 P-Project · HFHB (Button Flex Hot Bar 열압착 본딩기)</a:t>
            </a:r>
          </a:p>
          <a:p>
            <a:pPr algn="l"/>
            <a:r>
              <a:rPr sz="12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A device that compresses a button flex by applying pressure and temperature to a point</a:t>
            </a:r>
          </a:p>
        </p:txBody>
      </p:sp>
      <p:sp>
        <p:nvSpPr>
          <p:cNvPr id="9" name="Rectangle 8"/>
          <p:cNvSpPr/>
          <p:nvPr/>
        </p:nvSpPr>
        <p:spPr>
          <a:xfrm>
            <a:off x="841248" y="4297680"/>
            <a:ext cx="2926080" cy="27432"/>
          </a:xfrm>
          <a:prstGeom prst="rect">
            <a:avLst/>
          </a:prstGeom>
          <a:solidFill>
            <a:srgbClr val="D9DD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4526280"/>
            <a:ext cx="73152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시스템 사업팀</a:t>
            </a:r>
          </a:p>
          <a:p>
            <a:pPr algn="l"/>
            <a:r>
              <a:rPr sz="11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조정묵 과장   jojeongmuk@ubisam.com</a:t>
            </a:r>
          </a:p>
          <a:p>
            <a:pPr algn="l"/>
            <a:r>
              <a:rPr sz="11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남재근 대리   namjaegeun@ubisam.com</a:t>
            </a:r>
          </a:p>
        </p:txBody>
      </p:sp>
      <p:pic>
        <p:nvPicPr>
          <p:cNvPr id="11" name="Picture 10" descr="Ubisam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5806440"/>
            <a:ext cx="1653540" cy="5669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566928" cy="420624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566928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00.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07008" y="365760"/>
            <a:ext cx="78638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2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변경 이력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786384"/>
            <a:ext cx="78638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Revision History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15568"/>
            <a:ext cx="10424160" cy="32004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" y="1115568"/>
            <a:ext cx="2011680" cy="32004"/>
          </a:xfrm>
          <a:prstGeom prst="rect">
            <a:avLst/>
          </a:prstGeom>
          <a:solidFill>
            <a:srgbClr val="2F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554480"/>
            <a:ext cx="10424160" cy="457200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5029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No.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80160" y="1554480"/>
            <a:ext cx="10058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Version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86000" y="1554480"/>
            <a:ext cx="1371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변경일자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57600" y="1554480"/>
            <a:ext cx="11887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변경자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46320" y="1554480"/>
            <a:ext cx="60807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변경 내용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2011680"/>
            <a:ext cx="5029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80160" y="2011680"/>
            <a:ext cx="10058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1.0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86000" y="2011680"/>
            <a:ext cx="1371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2025.04.28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57600" y="2011680"/>
            <a:ext cx="11887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조정묵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37759" y="2011680"/>
            <a:ext cx="60807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초안 작성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" y="2468880"/>
            <a:ext cx="10424160" cy="10972"/>
          </a:xfrm>
          <a:prstGeom prst="rect">
            <a:avLst/>
          </a:prstGeom>
          <a:solidFill>
            <a:srgbClr val="D9DD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02920" y="2468880"/>
            <a:ext cx="10424160" cy="4572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2468880"/>
            <a:ext cx="5029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80160" y="2468880"/>
            <a:ext cx="10058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1.1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86000" y="2468880"/>
            <a:ext cx="1371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2025.04.29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0" y="2468880"/>
            <a:ext cx="11887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조정묵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37759" y="2468880"/>
            <a:ext cx="60807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UI 안, Class 내용 추가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2926080"/>
            <a:ext cx="10424160" cy="10972"/>
          </a:xfrm>
          <a:prstGeom prst="rect">
            <a:avLst/>
          </a:prstGeom>
          <a:solidFill>
            <a:srgbClr val="D9DD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02920" y="2926080"/>
            <a:ext cx="5029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80160" y="2926080"/>
            <a:ext cx="10058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1.2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286000" y="2926080"/>
            <a:ext cx="1371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2025.05.09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657600" y="2926080"/>
            <a:ext cx="11887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조정묵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937759" y="2926080"/>
            <a:ext cx="60807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250425_엑추에이터 정리.xlsx 내용 반영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02920" y="3383280"/>
            <a:ext cx="10424160" cy="10972"/>
          </a:xfrm>
          <a:prstGeom prst="rect">
            <a:avLst/>
          </a:prstGeom>
          <a:solidFill>
            <a:srgbClr val="D9DD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02920" y="3383280"/>
            <a:ext cx="10424160" cy="45720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02920" y="3383280"/>
            <a:ext cx="5029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4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280160" y="3383280"/>
            <a:ext cx="10058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1.3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286000" y="3383280"/>
            <a:ext cx="1371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2025.05.15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657600" y="3383280"/>
            <a:ext cx="11887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조정묵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937759" y="3383280"/>
            <a:ext cx="60807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[DFM]_LG PRI_V57_BFHB_1.2 내용 반영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02920" y="3840480"/>
            <a:ext cx="10424160" cy="10972"/>
          </a:xfrm>
          <a:prstGeom prst="rect">
            <a:avLst/>
          </a:prstGeom>
          <a:solidFill>
            <a:srgbClr val="D9DD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02920" y="3840480"/>
            <a:ext cx="5029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5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280160" y="3840480"/>
            <a:ext cx="10058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1.4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286000" y="3840480"/>
            <a:ext cx="1371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2025.05.21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657600" y="3840480"/>
            <a:ext cx="118872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조정묵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937759" y="3840480"/>
            <a:ext cx="608076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1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[DFM]_LG PRI_V57_BFHB_1.7 내용 반영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02920" y="4297680"/>
            <a:ext cx="10424160" cy="10972"/>
          </a:xfrm>
          <a:prstGeom prst="rect">
            <a:avLst/>
          </a:prstGeom>
          <a:solidFill>
            <a:srgbClr val="D9DD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46" name="Picture 45" descr="Ubisam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457200"/>
            <a:ext cx="1466850" cy="50292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Ubisam  |  P-PRJ BFHB SW 설계서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058400" y="6446520"/>
            <a:ext cx="16276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365760"/>
            <a:ext cx="78638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2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Contents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1208" y="786384"/>
            <a:ext cx="78638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목차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115568"/>
            <a:ext cx="10424160" cy="32004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02920" y="1115568"/>
            <a:ext cx="2011680" cy="32004"/>
          </a:xfrm>
          <a:prstGeom prst="rect">
            <a:avLst/>
          </a:prstGeom>
          <a:solidFill>
            <a:srgbClr val="2F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02920" y="1600200"/>
            <a:ext cx="5074920" cy="132588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" y="1600200"/>
            <a:ext cx="73152" cy="1325880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764792"/>
            <a:ext cx="109728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400" b="1">
                <a:solidFill>
                  <a:srgbClr val="4A8DCB"/>
                </a:solidFill>
                <a:latin typeface="Arial"/>
                <a:ea typeface="굴림"/>
                <a:cs typeface="Arial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20240" y="1874519"/>
            <a:ext cx="3520439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System Overview</a:t>
            </a:r>
          </a:p>
          <a:p>
            <a:pPr algn="l"/>
            <a:r>
              <a:rPr sz="11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시스템 구성도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52159" y="1600200"/>
            <a:ext cx="5074920" cy="132588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852159" y="1600200"/>
            <a:ext cx="73152" cy="1325880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080759" y="1764792"/>
            <a:ext cx="109728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400" b="1">
                <a:solidFill>
                  <a:srgbClr val="4A8DCB"/>
                </a:solidFill>
                <a:latin typeface="Arial"/>
                <a:ea typeface="굴림"/>
                <a:cs typeface="Arial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69479" y="1874519"/>
            <a:ext cx="3520439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UI Concept</a:t>
            </a:r>
          </a:p>
          <a:p>
            <a:pPr algn="l"/>
            <a:r>
              <a:rPr sz="11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Main / Teaching UI 구성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3154680"/>
            <a:ext cx="5074920" cy="132588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02920" y="3154680"/>
            <a:ext cx="73152" cy="1325880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3319272"/>
            <a:ext cx="109728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400" b="1">
                <a:solidFill>
                  <a:srgbClr val="4A8DCB"/>
                </a:solidFill>
                <a:latin typeface="Arial"/>
                <a:ea typeface="굴림"/>
                <a:cs typeface="Arial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20240" y="3429000"/>
            <a:ext cx="3520439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Sequence Flowchart</a:t>
            </a:r>
          </a:p>
          <a:p>
            <a:pPr algn="l"/>
            <a:r>
              <a:rPr sz="11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Loading · Bonding · Unloading · PDCA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52159" y="3154680"/>
            <a:ext cx="5074920" cy="132588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852159" y="3154680"/>
            <a:ext cx="73152" cy="1325880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80759" y="3319272"/>
            <a:ext cx="109728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400" b="1">
                <a:solidFill>
                  <a:srgbClr val="4A8DCB"/>
                </a:solidFill>
                <a:latin typeface="Arial"/>
                <a:ea typeface="굴림"/>
                <a:cs typeface="Arial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69479" y="3429000"/>
            <a:ext cx="3520439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Class 관계도</a:t>
            </a:r>
          </a:p>
          <a:p>
            <a:pPr algn="l"/>
            <a:r>
              <a:rPr sz="11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Class Diagram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4709160"/>
            <a:ext cx="5074920" cy="132588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2920" y="4709160"/>
            <a:ext cx="73152" cy="1325880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31520" y="4873752"/>
            <a:ext cx="109728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400" b="1">
                <a:solidFill>
                  <a:srgbClr val="4A8DCB"/>
                </a:solidFill>
                <a:latin typeface="Arial"/>
                <a:ea typeface="굴림"/>
                <a:cs typeface="Arial"/>
              </a:rPr>
              <a:t>05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920240" y="4983480"/>
            <a:ext cx="3520439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축 구성</a:t>
            </a:r>
          </a:p>
          <a:p>
            <a:pPr algn="l"/>
            <a:r>
              <a:rPr sz="11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Axis Configuration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852159" y="4709160"/>
            <a:ext cx="5074920" cy="1325880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852159" y="4709160"/>
            <a:ext cx="73152" cy="1325880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080759" y="4873752"/>
            <a:ext cx="109728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400" b="1">
                <a:solidFill>
                  <a:srgbClr val="4A8DCB"/>
                </a:solidFill>
                <a:latin typeface="Arial"/>
                <a:ea typeface="굴림"/>
                <a:cs typeface="Arial"/>
              </a:rPr>
              <a:t>06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269479" y="4983480"/>
            <a:ext cx="3520439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IO 구성</a:t>
            </a:r>
          </a:p>
          <a:p>
            <a:pPr algn="l"/>
            <a:r>
              <a:rPr sz="11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I/O Map</a:t>
            </a:r>
          </a:p>
        </p:txBody>
      </p:sp>
      <p:pic>
        <p:nvPicPr>
          <p:cNvPr id="30" name="Picture 29" descr="Ubisam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457200"/>
            <a:ext cx="1466850" cy="50292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Ubisam  |  P-PRJ BFHB SW 설계서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46520"/>
            <a:ext cx="16276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3547872"/>
            <a:ext cx="12191695" cy="3310128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5486400" cy="2011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3000" b="1">
                <a:solidFill>
                  <a:srgbClr val="0070C0"/>
                </a:solidFill>
                <a:latin typeface="Arial"/>
                <a:ea typeface="굴림"/>
                <a:cs typeface="Arial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3703320"/>
            <a:ext cx="219456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3886200"/>
            <a:ext cx="9144000" cy="7680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System Overview</a:t>
            </a:r>
          </a:p>
          <a:p>
            <a:pPr algn="l"/>
            <a:r>
              <a:rPr sz="2000" b="0">
                <a:solidFill>
                  <a:srgbClr val="DDEAF6"/>
                </a:solidFill>
                <a:latin typeface="Arial"/>
                <a:ea typeface="굴림"/>
                <a:cs typeface="Arial"/>
              </a:rPr>
              <a:t>시스템 구성도</a:t>
            </a:r>
          </a:p>
        </p:txBody>
      </p:sp>
      <p:pic>
        <p:nvPicPr>
          <p:cNvPr id="7" name="Picture 6" descr="Ubisam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2720" y="502920"/>
            <a:ext cx="13335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566928" cy="420624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566928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02.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07008" y="365760"/>
            <a:ext cx="78638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2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UI Concept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786384"/>
            <a:ext cx="78638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Main UI 구성 1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15568"/>
            <a:ext cx="10424160" cy="32004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" y="1115568"/>
            <a:ext cx="2011680" cy="32004"/>
          </a:xfrm>
          <a:prstGeom prst="rect">
            <a:avLst/>
          </a:prstGeom>
          <a:solidFill>
            <a:srgbClr val="2F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508760"/>
            <a:ext cx="507492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D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02920" y="1508760"/>
            <a:ext cx="5074920" cy="38404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1508760"/>
            <a:ext cx="470915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300" b="1">
                <a:solidFill>
                  <a:srgbClr val="2F5E8C"/>
                </a:solidFill>
                <a:latin typeface="Arial"/>
                <a:ea typeface="굴림"/>
                <a:cs typeface="Arial"/>
              </a:rPr>
              <a:t>HotBar 측정 값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1892807"/>
            <a:ext cx="4709159" cy="1764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〔 선형 그래프 (최근 생산 100개 표시) 〕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852159" y="1508760"/>
            <a:ext cx="507492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D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852159" y="1508760"/>
            <a:ext cx="5074920" cy="38404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35040" y="1508760"/>
            <a:ext cx="470915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300" b="1">
                <a:solidFill>
                  <a:srgbClr val="2F5E8C"/>
                </a:solidFill>
                <a:latin typeface="Arial"/>
                <a:ea typeface="굴림"/>
                <a:cs typeface="Arial"/>
              </a:rPr>
              <a:t>IO Monitoring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35040" y="1892807"/>
            <a:ext cx="4709159" cy="1764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〔 조작 버튼 / 상태 표시 〕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3886200"/>
            <a:ext cx="507492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D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02920" y="3886200"/>
            <a:ext cx="5074920" cy="38404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886200"/>
            <a:ext cx="470915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300" b="1">
                <a:solidFill>
                  <a:srgbClr val="2F5E8C"/>
                </a:solidFill>
                <a:latin typeface="Arial"/>
                <a:ea typeface="굴림"/>
                <a:cs typeface="Arial"/>
              </a:rPr>
              <a:t>CPK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270248"/>
            <a:ext cx="4709159" cy="1764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〔 막대형 그래프 〕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52159" y="3886200"/>
            <a:ext cx="507492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D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852159" y="3886200"/>
            <a:ext cx="5074920" cy="384048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035040" y="3886200"/>
            <a:ext cx="470915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300" b="1">
                <a:solidFill>
                  <a:srgbClr val="2F5E8C"/>
                </a:solidFill>
                <a:latin typeface="Arial"/>
                <a:ea typeface="굴림"/>
                <a:cs typeface="Arial"/>
              </a:rPr>
              <a:t>OK 판정률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35040" y="4270248"/>
            <a:ext cx="4709159" cy="1764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〔 도넛 그래프 (Bali 수신 + 현재공정 판정) 〕</a:t>
            </a:r>
          </a:p>
        </p:txBody>
      </p:sp>
      <p:pic>
        <p:nvPicPr>
          <p:cNvPr id="24" name="Picture 23" descr="Ubisam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457200"/>
            <a:ext cx="1466850" cy="50292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Ubisam  |  P-PRJ BFHB SW 설계서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058400" y="6446520"/>
            <a:ext cx="16276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566928" cy="420624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566928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03.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07008" y="365760"/>
            <a:ext cx="78638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2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Sequence Flowchart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786384"/>
            <a:ext cx="78638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[Loading]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15568"/>
            <a:ext cx="10424160" cy="32004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" y="1115568"/>
            <a:ext cx="2011680" cy="32004"/>
          </a:xfrm>
          <a:prstGeom prst="rect">
            <a:avLst/>
          </a:prstGeom>
          <a:solidFill>
            <a:srgbClr val="2F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4160520" y="1463040"/>
            <a:ext cx="27432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6B72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60520" y="1499616"/>
            <a:ext cx="2743200" cy="43891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Wait (Is Loader Empty)</a:t>
            </a:r>
          </a:p>
          <a:p>
            <a:pPr algn="ctr"/>
            <a:r>
              <a:rPr sz="900" b="0">
                <a:solidFill>
                  <a:srgbClr val="2F5E8C"/>
                </a:solidFill>
                <a:latin typeface="Arial"/>
                <a:ea typeface="굴림"/>
                <a:cs typeface="Arial"/>
              </a:rPr>
              <a:t>SendMachine_Ready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160520" y="2359152"/>
            <a:ext cx="2743200" cy="53035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A8D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60520" y="2395728"/>
            <a:ext cx="2743200" cy="49377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Is UpStream Ready</a:t>
            </a:r>
          </a:p>
          <a:p>
            <a:pPr algn="ctr"/>
            <a:r>
              <a:rPr sz="900" b="0">
                <a:solidFill>
                  <a:srgbClr val="2F5E8C"/>
                </a:solidFill>
                <a:latin typeface="Arial"/>
                <a:ea typeface="굴림"/>
                <a:cs typeface="Arial"/>
              </a:rPr>
              <a:t>CHECK_UPSTREAM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532120" y="1938528"/>
            <a:ext cx="0" cy="420624"/>
          </a:xfrm>
          <a:prstGeom prst="bentConnector3">
            <a:avLst/>
          </a:prstGeom>
          <a:ln w="19050">
            <a:solidFill>
              <a:srgbClr val="4A8DC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4160520" y="3310128"/>
            <a:ext cx="27432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6B72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160520" y="3346704"/>
            <a:ext cx="2743200" cy="43891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Wait (Is Board Available)</a:t>
            </a:r>
          </a:p>
          <a:p>
            <a:pPr algn="ctr"/>
            <a:r>
              <a:rPr sz="900" b="0">
                <a:solidFill>
                  <a:srgbClr val="2F5E8C"/>
                </a:solidFill>
                <a:latin typeface="Arial"/>
                <a:ea typeface="굴림"/>
                <a:cs typeface="Arial"/>
              </a:rPr>
              <a:t>BoardAvailable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5532120" y="2889504"/>
            <a:ext cx="0" cy="420624"/>
          </a:xfrm>
          <a:prstGeom prst="bentConnector3">
            <a:avLst/>
          </a:prstGeom>
          <a:ln w="19050">
            <a:solidFill>
              <a:srgbClr val="4A8DC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4160520" y="4206240"/>
            <a:ext cx="2743200" cy="4754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6B72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160520" y="4242816"/>
            <a:ext cx="2743200" cy="43891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Loader Conveyor On</a:t>
            </a:r>
          </a:p>
          <a:p>
            <a:pPr algn="ctr"/>
            <a:r>
              <a:rPr sz="900" b="0">
                <a:solidFill>
                  <a:srgbClr val="2F5E8C"/>
                </a:solidFill>
                <a:latin typeface="Arial"/>
                <a:ea typeface="굴림"/>
                <a:cs typeface="Arial"/>
              </a:rPr>
              <a:t>SendStartTransport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532120" y="3785616"/>
            <a:ext cx="0" cy="420624"/>
          </a:xfrm>
          <a:prstGeom prst="bentConnector3">
            <a:avLst/>
          </a:prstGeom>
          <a:ln w="19050">
            <a:solidFill>
              <a:srgbClr val="4A8DC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4160520" y="5102352"/>
            <a:ext cx="2743200" cy="530352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4A8D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160520" y="5138928"/>
            <a:ext cx="2743200" cy="49377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Is TransportError</a:t>
            </a:r>
          </a:p>
          <a:p>
            <a:pPr algn="ctr"/>
            <a:r>
              <a:rPr sz="900" b="0">
                <a:solidFill>
                  <a:srgbClr val="2F5E8C"/>
                </a:solidFill>
                <a:latin typeface="Arial"/>
                <a:ea typeface="굴림"/>
                <a:cs typeface="Arial"/>
              </a:rPr>
              <a:t>TransportError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5532120" y="4681727"/>
            <a:ext cx="0" cy="420625"/>
          </a:xfrm>
          <a:prstGeom prst="bentConnector3">
            <a:avLst/>
          </a:prstGeom>
          <a:ln w="19050">
            <a:solidFill>
              <a:srgbClr val="4A8DC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1554480" y="2359152"/>
            <a:ext cx="1737360" cy="530352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6B727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554480" y="2359152"/>
            <a:ext cx="1737360" cy="53035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E53E3E"/>
                </a:solidFill>
                <a:latin typeface="Arial"/>
                <a:ea typeface="굴림"/>
                <a:cs typeface="Arial"/>
              </a:rPr>
              <a:t>Conveyor Stop</a:t>
            </a:r>
          </a:p>
          <a:p>
            <a:pPr algn="ctr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Sequence Stop</a:t>
            </a:r>
          </a:p>
        </p:txBody>
      </p:sp>
      <p:cxnSp>
        <p:nvCxnSpPr>
          <p:cNvPr id="24" name="Connector 23"/>
          <p:cNvCxnSpPr/>
          <p:nvPr/>
        </p:nvCxnSpPr>
        <p:spPr>
          <a:xfrm flipH="1">
            <a:off x="3291840" y="2624328"/>
            <a:ext cx="868680" cy="0"/>
          </a:xfrm>
          <a:prstGeom prst="bentConnector3">
            <a:avLst/>
          </a:prstGeom>
          <a:ln w="15875">
            <a:solidFill>
              <a:srgbClr val="E53E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Picture 24" descr="Ubisam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457200"/>
            <a:ext cx="1466850" cy="50292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Ubisam  |  P-PRJ BFHB SW 설계서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46520"/>
            <a:ext cx="16276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566928" cy="420624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566928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06.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07008" y="365760"/>
            <a:ext cx="78638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2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IO 구성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786384"/>
            <a:ext cx="78638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I/O Map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15568"/>
            <a:ext cx="10424160" cy="32004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" y="1115568"/>
            <a:ext cx="2011680" cy="32004"/>
          </a:xfrm>
          <a:prstGeom prst="rect">
            <a:avLst/>
          </a:prstGeom>
          <a:solidFill>
            <a:srgbClr val="2F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02920" y="1554480"/>
          <a:ext cx="1042416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/>
                <a:gridCol w="1280160"/>
                <a:gridCol w="1554480"/>
                <a:gridCol w="3017520"/>
                <a:gridCol w="3840480"/>
              </a:tblGrid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  <a:ea typeface="굴림"/>
                          <a:cs typeface="Arial"/>
                        </a:rPr>
                        <a:t>No.</a:t>
                      </a:r>
                    </a:p>
                  </a:txBody>
                  <a:tcPr anchor="ctr" marL="73152" marR="73152" marT="18288" marB="18288">
                    <a:solidFill>
                      <a:srgbClr val="4A8DC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  <a:ea typeface="굴림"/>
                          <a:cs typeface="Arial"/>
                        </a:rPr>
                        <a:t>Type</a:t>
                      </a:r>
                    </a:p>
                  </a:txBody>
                  <a:tcPr anchor="ctr" marL="73152" marR="73152" marT="18288" marB="18288">
                    <a:solidFill>
                      <a:srgbClr val="4A8DC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  <a:ea typeface="굴림"/>
                          <a:cs typeface="Arial"/>
                        </a:rPr>
                        <a:t>Address</a:t>
                      </a:r>
                    </a:p>
                  </a:txBody>
                  <a:tcPr anchor="ctr" marL="73152" marR="73152" marT="18288" marB="18288">
                    <a:solidFill>
                      <a:srgbClr val="4A8DC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  <a:ea typeface="굴림"/>
                          <a:cs typeface="Arial"/>
                        </a:rPr>
                        <a:t>Signal Name</a:t>
                      </a:r>
                    </a:p>
                  </a:txBody>
                  <a:tcPr anchor="ctr" marL="73152" marR="73152" marT="18288" marB="18288">
                    <a:solidFill>
                      <a:srgbClr val="4A8DC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  <a:ea typeface="굴림"/>
                          <a:cs typeface="Arial"/>
                        </a:rPr>
                        <a:t>Description</a:t>
                      </a:r>
                    </a:p>
                  </a:txBody>
                  <a:tcPr anchor="ctr" marL="73152" marR="73152" marT="18288" marB="18288">
                    <a:solidFill>
                      <a:srgbClr val="4A8DCB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1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DI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X00.0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Start_Button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사이클 시작 입력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2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DI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X00.1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Stop_Button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사이클 정지 입력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3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DI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X00.2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EMG_Stop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비상 정지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4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DO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Y10.0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Tower_Lamp_R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경광등 적색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5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DO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Y10.1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Conveyor_Run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컨베이어 구동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6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DO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Y10.2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Stopper1_Up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스토퍼1 상승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</a:tr>
            </a:tbl>
          </a:graphicData>
        </a:graphic>
      </p:graphicFrame>
      <p:pic>
        <p:nvPicPr>
          <p:cNvPr id="9" name="Picture 8" descr="Ubisam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457200"/>
            <a:ext cx="1466850" cy="5029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Ubisam  |  P-PRJ BFHB SW 설계서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46520"/>
            <a:ext cx="16276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3547872"/>
            <a:ext cx="12191695" cy="3310128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5486400" cy="2011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3000" b="1">
                <a:solidFill>
                  <a:srgbClr val="0070C0"/>
                </a:solidFill>
                <a:latin typeface="Arial"/>
                <a:ea typeface="굴림"/>
                <a:cs typeface="Arial"/>
              </a:rPr>
              <a:t>07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3703320"/>
            <a:ext cx="219456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3886200"/>
            <a:ext cx="9144000" cy="7680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Operation Manual</a:t>
            </a:r>
          </a:p>
          <a:p>
            <a:pPr algn="l"/>
            <a:r>
              <a:rPr sz="2000" b="0">
                <a:solidFill>
                  <a:srgbClr val="DDEAF6"/>
                </a:solidFill>
                <a:latin typeface="Arial"/>
                <a:ea typeface="굴림"/>
                <a:cs typeface="Arial"/>
              </a:rPr>
              <a:t>조작 매뉴얼</a:t>
            </a:r>
          </a:p>
        </p:txBody>
      </p:sp>
      <p:pic>
        <p:nvPicPr>
          <p:cNvPr id="7" name="Picture 6" descr="Ubisam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2720" y="502920"/>
            <a:ext cx="13335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566928" cy="420624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566928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07.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07008" y="365760"/>
            <a:ext cx="78638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2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화면 설명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786384"/>
            <a:ext cx="78638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Main 운전 화면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15568"/>
            <a:ext cx="10424160" cy="32004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" y="1115568"/>
            <a:ext cx="2011680" cy="32004"/>
          </a:xfrm>
          <a:prstGeom prst="rect">
            <a:avLst/>
          </a:prstGeom>
          <a:solidFill>
            <a:srgbClr val="2F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554480"/>
            <a:ext cx="6675120" cy="4572000"/>
          </a:xfrm>
          <a:prstGeom prst="rect">
            <a:avLst/>
          </a:prstGeom>
          <a:solidFill>
            <a:srgbClr val="F4F7FA"/>
          </a:solidFill>
          <a:ln w="12700">
            <a:solidFill>
              <a:srgbClr val="D9DD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1554480"/>
            <a:ext cx="6675120" cy="4572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〔 Main 운전 화면 캡처 〕</a:t>
            </a:r>
          </a:p>
        </p:txBody>
      </p:sp>
      <p:sp>
        <p:nvSpPr>
          <p:cNvPr id="10" name="Oval 9"/>
          <p:cNvSpPr/>
          <p:nvPr/>
        </p:nvSpPr>
        <p:spPr>
          <a:xfrm>
            <a:off x="960120" y="2011680"/>
            <a:ext cx="310896" cy="310896"/>
          </a:xfrm>
          <a:prstGeom prst="ellipse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0120" y="2011680"/>
            <a:ext cx="310896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1</a:t>
            </a:r>
          </a:p>
        </p:txBody>
      </p:sp>
      <p:sp>
        <p:nvSpPr>
          <p:cNvPr id="12" name="Oval 11"/>
          <p:cNvSpPr/>
          <p:nvPr/>
        </p:nvSpPr>
        <p:spPr>
          <a:xfrm>
            <a:off x="7452360" y="1581912"/>
            <a:ext cx="310896" cy="310896"/>
          </a:xfrm>
          <a:prstGeom prst="ellipse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52360" y="1581912"/>
            <a:ext cx="310896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09560" y="1536192"/>
            <a:ext cx="37947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운전 상태 표시</a:t>
            </a:r>
          </a:p>
          <a:p>
            <a:pPr algn="l"/>
            <a:r>
              <a:rPr sz="11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현재 사이클/공정 상태 램프</a:t>
            </a:r>
          </a:p>
        </p:txBody>
      </p:sp>
      <p:sp>
        <p:nvSpPr>
          <p:cNvPr id="15" name="Oval 14"/>
          <p:cNvSpPr/>
          <p:nvPr/>
        </p:nvSpPr>
        <p:spPr>
          <a:xfrm>
            <a:off x="3246120" y="2926080"/>
            <a:ext cx="310896" cy="310896"/>
          </a:xfrm>
          <a:prstGeom prst="ellipse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246120" y="2926080"/>
            <a:ext cx="310896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2</a:t>
            </a:r>
          </a:p>
        </p:txBody>
      </p:sp>
      <p:sp>
        <p:nvSpPr>
          <p:cNvPr id="17" name="Oval 16"/>
          <p:cNvSpPr/>
          <p:nvPr/>
        </p:nvSpPr>
        <p:spPr>
          <a:xfrm>
            <a:off x="7452360" y="2496312"/>
            <a:ext cx="310896" cy="310896"/>
          </a:xfrm>
          <a:prstGeom prst="ellipse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52360" y="2496312"/>
            <a:ext cx="310896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909560" y="2450592"/>
            <a:ext cx="37947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측정값 그래프</a:t>
            </a:r>
          </a:p>
          <a:p>
            <a:pPr algn="l"/>
            <a:r>
              <a:rPr sz="11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Load Cell · 온도 실시간 추이</a:t>
            </a:r>
          </a:p>
        </p:txBody>
      </p:sp>
      <p:sp>
        <p:nvSpPr>
          <p:cNvPr id="20" name="Oval 19"/>
          <p:cNvSpPr/>
          <p:nvPr/>
        </p:nvSpPr>
        <p:spPr>
          <a:xfrm>
            <a:off x="5532120" y="3840480"/>
            <a:ext cx="310896" cy="310896"/>
          </a:xfrm>
          <a:prstGeom prst="ellipse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532120" y="3840480"/>
            <a:ext cx="310896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3</a:t>
            </a:r>
          </a:p>
        </p:txBody>
      </p:sp>
      <p:sp>
        <p:nvSpPr>
          <p:cNvPr id="22" name="Oval 21"/>
          <p:cNvSpPr/>
          <p:nvPr/>
        </p:nvSpPr>
        <p:spPr>
          <a:xfrm>
            <a:off x="7452360" y="3410712"/>
            <a:ext cx="310896" cy="310896"/>
          </a:xfrm>
          <a:prstGeom prst="ellipse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452360" y="3410712"/>
            <a:ext cx="310896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09560" y="3364992"/>
            <a:ext cx="37947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판정 결과</a:t>
            </a:r>
          </a:p>
          <a:p>
            <a:pPr algn="l"/>
            <a:r>
              <a:rPr sz="11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OK/NG 도넛 그래프</a:t>
            </a:r>
          </a:p>
        </p:txBody>
      </p:sp>
      <p:sp>
        <p:nvSpPr>
          <p:cNvPr id="25" name="Oval 24"/>
          <p:cNvSpPr/>
          <p:nvPr/>
        </p:nvSpPr>
        <p:spPr>
          <a:xfrm>
            <a:off x="1874519" y="5029200"/>
            <a:ext cx="310896" cy="310896"/>
          </a:xfrm>
          <a:prstGeom prst="ellipse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874519" y="5029200"/>
            <a:ext cx="310896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4</a:t>
            </a:r>
          </a:p>
        </p:txBody>
      </p:sp>
      <p:sp>
        <p:nvSpPr>
          <p:cNvPr id="27" name="Oval 26"/>
          <p:cNvSpPr/>
          <p:nvPr/>
        </p:nvSpPr>
        <p:spPr>
          <a:xfrm>
            <a:off x="7452360" y="4325112"/>
            <a:ext cx="310896" cy="310896"/>
          </a:xfrm>
          <a:prstGeom prst="ellipse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52360" y="4325112"/>
            <a:ext cx="310896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09560" y="4279392"/>
            <a:ext cx="37947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조작 버튼</a:t>
            </a:r>
          </a:p>
          <a:p>
            <a:pPr algn="l"/>
            <a:r>
              <a:rPr sz="11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Start / Stop / Reset</a:t>
            </a:r>
          </a:p>
        </p:txBody>
      </p:sp>
      <p:sp>
        <p:nvSpPr>
          <p:cNvPr id="30" name="Oval 29"/>
          <p:cNvSpPr/>
          <p:nvPr/>
        </p:nvSpPr>
        <p:spPr>
          <a:xfrm>
            <a:off x="4160520" y="5486400"/>
            <a:ext cx="310896" cy="310896"/>
          </a:xfrm>
          <a:prstGeom prst="ellipse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160520" y="5486400"/>
            <a:ext cx="310896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5</a:t>
            </a:r>
          </a:p>
        </p:txBody>
      </p:sp>
      <p:sp>
        <p:nvSpPr>
          <p:cNvPr id="32" name="Oval 31"/>
          <p:cNvSpPr/>
          <p:nvPr/>
        </p:nvSpPr>
        <p:spPr>
          <a:xfrm>
            <a:off x="7452360" y="5239512"/>
            <a:ext cx="310896" cy="310896"/>
          </a:xfrm>
          <a:prstGeom prst="ellipse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452360" y="5239512"/>
            <a:ext cx="310896" cy="31089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909560" y="5193792"/>
            <a:ext cx="37947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알람 표시줄</a:t>
            </a:r>
          </a:p>
          <a:p>
            <a:pPr algn="l"/>
            <a:r>
              <a:rPr sz="11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최근 발생 알람 메시지</a:t>
            </a:r>
          </a:p>
        </p:txBody>
      </p:sp>
      <p:pic>
        <p:nvPicPr>
          <p:cNvPr id="35" name="Picture 34" descr="Ubisam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457200"/>
            <a:ext cx="1466850" cy="50292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Ubisam  |  P-PRJ BFHB SW 설계서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058400" y="6446520"/>
            <a:ext cx="16276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566928" cy="420624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566928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07.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07008" y="365760"/>
            <a:ext cx="78638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2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조작 절차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786384"/>
            <a:ext cx="78638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운전 시작 순서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15568"/>
            <a:ext cx="10424160" cy="32004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" y="1115568"/>
            <a:ext cx="2011680" cy="32004"/>
          </a:xfrm>
          <a:prstGeom prst="rect">
            <a:avLst/>
          </a:prstGeom>
          <a:solidFill>
            <a:srgbClr val="2F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85800" y="1778508"/>
            <a:ext cx="457200" cy="457200"/>
          </a:xfrm>
          <a:prstGeom prst="ellipse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1778508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17320" y="1600200"/>
            <a:ext cx="9418320" cy="8138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5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전원 ON 및 초기화</a:t>
            </a:r>
          </a:p>
          <a:p>
            <a:pPr algn="l"/>
            <a:r>
              <a:rPr sz="12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메인 전원 인가 후 [Reset] 버튼으로 장비 초기화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2920" y="2523744"/>
            <a:ext cx="10424160" cy="813816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85800" y="2702051"/>
            <a:ext cx="457200" cy="457200"/>
          </a:xfrm>
          <a:prstGeom prst="ellipse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85800" y="2702051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17320" y="2523744"/>
            <a:ext cx="9418320" cy="8138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5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원점 복귀</a:t>
            </a:r>
          </a:p>
          <a:p>
            <a:pPr algn="l"/>
            <a:r>
              <a:rPr sz="12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[Home] 버튼 선택 → 전 축 원점 복귀 완료 확인</a:t>
            </a:r>
          </a:p>
        </p:txBody>
      </p:sp>
      <p:sp>
        <p:nvSpPr>
          <p:cNvPr id="15" name="Oval 14"/>
          <p:cNvSpPr/>
          <p:nvPr/>
        </p:nvSpPr>
        <p:spPr>
          <a:xfrm>
            <a:off x="685800" y="3625596"/>
            <a:ext cx="457200" cy="457200"/>
          </a:xfrm>
          <a:prstGeom prst="ellipse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5800" y="3625596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17320" y="3447288"/>
            <a:ext cx="9418320" cy="8138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5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레시피 선택</a:t>
            </a:r>
          </a:p>
          <a:p>
            <a:pPr algn="l"/>
            <a:r>
              <a:rPr sz="12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생산 모델에 맞는 레시피 로드 및 파라미터 확인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4370832"/>
            <a:ext cx="10424160" cy="813816"/>
          </a:xfrm>
          <a:prstGeom prst="rect">
            <a:avLst/>
          </a:prstGeom>
          <a:solidFill>
            <a:srgbClr val="F4F7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85800" y="4549140"/>
            <a:ext cx="457200" cy="457200"/>
          </a:xfrm>
          <a:prstGeom prst="ellipse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4549140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17320" y="4370832"/>
            <a:ext cx="9418320" cy="8138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5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자동 운전 시작</a:t>
            </a:r>
          </a:p>
          <a:p>
            <a:pPr algn="l"/>
            <a:r>
              <a:rPr sz="12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[Auto] 모드 전환 후 [Start] 버튼으로 사이클 시작</a:t>
            </a:r>
          </a:p>
        </p:txBody>
      </p:sp>
      <p:sp>
        <p:nvSpPr>
          <p:cNvPr id="22" name="Oval 21"/>
          <p:cNvSpPr/>
          <p:nvPr/>
        </p:nvSpPr>
        <p:spPr>
          <a:xfrm>
            <a:off x="685800" y="5472684"/>
            <a:ext cx="457200" cy="457200"/>
          </a:xfrm>
          <a:prstGeom prst="ellipse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85800" y="5472684"/>
            <a:ext cx="457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5294376"/>
            <a:ext cx="9418320" cy="8138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5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운전 종료</a:t>
            </a:r>
          </a:p>
          <a:p>
            <a:pPr algn="l"/>
            <a:r>
              <a:rPr sz="12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[Stop] 후 사이클 완료 대기 → 전원 OFF</a:t>
            </a:r>
          </a:p>
        </p:txBody>
      </p:sp>
      <p:pic>
        <p:nvPicPr>
          <p:cNvPr id="25" name="Picture 24" descr="Ubisam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457200"/>
            <a:ext cx="1466850" cy="50292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Ubisam  |  P-PRJ BFHB SW 설계서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058400" y="6446520"/>
            <a:ext cx="16276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566928" cy="420624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566928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07.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07008" y="365760"/>
            <a:ext cx="78638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2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버튼 설명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786384"/>
            <a:ext cx="78638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Main UI 조작 버튼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15568"/>
            <a:ext cx="10424160" cy="32004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" y="1115568"/>
            <a:ext cx="2011680" cy="32004"/>
          </a:xfrm>
          <a:prstGeom prst="rect">
            <a:avLst/>
          </a:prstGeom>
          <a:solidFill>
            <a:srgbClr val="2F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600200"/>
            <a:ext cx="329184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D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645920" y="1874519"/>
            <a:ext cx="1005840" cy="1005840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4A8D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645920" y="1874519"/>
            <a:ext cx="100584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4A8DCB"/>
                </a:solidFill>
                <a:latin typeface="Arial"/>
                <a:ea typeface="굴림"/>
                <a:cs typeface="Arial"/>
              </a:rPr>
              <a:t>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971800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Start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3291840"/>
            <a:ext cx="30175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자동 운전 시작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069080" y="1600200"/>
            <a:ext cx="329184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D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5212080" y="1874519"/>
            <a:ext cx="1005840" cy="1005840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4A8D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12080" y="1874519"/>
            <a:ext cx="100584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4A8DCB"/>
                </a:solidFill>
                <a:latin typeface="Arial"/>
                <a:ea typeface="굴림"/>
                <a:cs typeface="Arial"/>
              </a:rPr>
              <a:t>■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06240" y="2971800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Stop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06240" y="3291840"/>
            <a:ext cx="30175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사이클 정지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635240" y="1600200"/>
            <a:ext cx="329184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D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778240" y="1874519"/>
            <a:ext cx="1005840" cy="1005840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4A8D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778240" y="1874519"/>
            <a:ext cx="100584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4A8DCB"/>
                </a:solidFill>
                <a:latin typeface="Arial"/>
                <a:ea typeface="굴림"/>
                <a:cs typeface="Arial"/>
              </a:rPr>
              <a:t>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72400" y="2971800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Reset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0" y="3291840"/>
            <a:ext cx="30175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알람 해제 / 초기화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4023360"/>
            <a:ext cx="329184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D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1645920" y="4297680"/>
            <a:ext cx="1005840" cy="1005840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4A8D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645920" y="4297680"/>
            <a:ext cx="100584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4A8DCB"/>
                </a:solidFill>
                <a:latin typeface="Arial"/>
                <a:ea typeface="굴림"/>
                <a:cs typeface="Arial"/>
              </a:rPr>
              <a:t>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" y="5394960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Home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" y="5715000"/>
            <a:ext cx="30175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전 축 원점 복귀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069080" y="4023360"/>
            <a:ext cx="329184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D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5212080" y="4297680"/>
            <a:ext cx="1005840" cy="1005840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4A8D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212080" y="4297680"/>
            <a:ext cx="100584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4A8DCB"/>
                </a:solidFill>
                <a:latin typeface="Arial"/>
                <a:ea typeface="굴림"/>
                <a:cs typeface="Arial"/>
              </a:rPr>
              <a:t>≡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206240" y="5394960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Recipe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206240" y="5715000"/>
            <a:ext cx="30175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레시피 관리 화면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35240" y="4023360"/>
            <a:ext cx="329184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DE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8778240" y="4297680"/>
            <a:ext cx="1005840" cy="1005840"/>
          </a:xfrm>
          <a:prstGeom prst="roundRect">
            <a:avLst/>
          </a:prstGeom>
          <a:solidFill>
            <a:srgbClr val="F4F7FA"/>
          </a:solidFill>
          <a:ln w="12700">
            <a:solidFill>
              <a:srgbClr val="4A8DC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778240" y="4297680"/>
            <a:ext cx="100584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4A8DCB"/>
                </a:solidFill>
                <a:latin typeface="Arial"/>
                <a:ea typeface="굴림"/>
                <a:cs typeface="Arial"/>
              </a:rPr>
              <a:t>⚙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772400" y="5394960"/>
            <a:ext cx="3017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3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Setup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772400" y="5715000"/>
            <a:ext cx="30175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0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설정 / 파라미터</a:t>
            </a:r>
          </a:p>
        </p:txBody>
      </p:sp>
      <p:pic>
        <p:nvPicPr>
          <p:cNvPr id="38" name="Picture 37" descr="Ubisam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457200"/>
            <a:ext cx="1466850" cy="50292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Ubisam  |  P-PRJ BFHB SW 설계서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058400" y="6446520"/>
            <a:ext cx="16276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8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02920" y="384048"/>
            <a:ext cx="566928" cy="420624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384048"/>
            <a:ext cx="566928" cy="42062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07.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07008" y="365760"/>
            <a:ext cx="78638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2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알람 및 조치 방법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5296" y="786384"/>
            <a:ext cx="78638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주요 알람 코드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15568"/>
            <a:ext cx="10424160" cy="32004"/>
          </a:xfrm>
          <a:prstGeom prst="rect">
            <a:avLst/>
          </a:prstGeom>
          <a:solidFill>
            <a:srgbClr val="4A8D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" y="1115568"/>
            <a:ext cx="2011680" cy="32004"/>
          </a:xfrm>
          <a:prstGeom prst="rect">
            <a:avLst/>
          </a:prstGeom>
          <a:solidFill>
            <a:srgbClr val="2F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" y="1508760"/>
            <a:ext cx="10424160" cy="502920"/>
          </a:xfrm>
          <a:prstGeom prst="rect">
            <a:avLst/>
          </a:prstGeom>
          <a:solidFill>
            <a:srgbClr val="FFF4D6"/>
          </a:solidFill>
          <a:ln w="12700">
            <a:solidFill>
              <a:srgbClr val="F0B42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40080" y="1627632"/>
            <a:ext cx="868680" cy="274320"/>
          </a:xfrm>
          <a:prstGeom prst="roundRect">
            <a:avLst/>
          </a:prstGeom>
          <a:solidFill>
            <a:srgbClr val="E53E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0080" y="1627632"/>
            <a:ext cx="868680" cy="2743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주의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1508760"/>
            <a:ext cx="9144000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200" b="1">
                <a:solidFill>
                  <a:srgbClr val="262A2E"/>
                </a:solidFill>
                <a:latin typeface="Arial"/>
                <a:ea typeface="굴림"/>
                <a:cs typeface="Arial"/>
              </a:rPr>
              <a:t>알람 발생 시 원인 확인 후 아래 조치 방법을 순서대로 수행하십시오.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502920" y="2240280"/>
          <a:ext cx="1042416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"/>
                <a:gridCol w="2743200"/>
                <a:gridCol w="3200400"/>
                <a:gridCol w="3200400"/>
              </a:tblGrid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  <a:ea typeface="굴림"/>
                          <a:cs typeface="Arial"/>
                        </a:rPr>
                        <a:t>코드</a:t>
                      </a:r>
                    </a:p>
                  </a:txBody>
                  <a:tcPr anchor="ctr" marL="73152" marR="73152" marT="18288" marB="18288">
                    <a:solidFill>
                      <a:srgbClr val="4A8DC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  <a:ea typeface="굴림"/>
                          <a:cs typeface="Arial"/>
                        </a:rPr>
                        <a:t>알람명</a:t>
                      </a:r>
                    </a:p>
                  </a:txBody>
                  <a:tcPr anchor="ctr" marL="73152" marR="73152" marT="18288" marB="18288">
                    <a:solidFill>
                      <a:srgbClr val="4A8DC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  <a:ea typeface="굴림"/>
                          <a:cs typeface="Arial"/>
                        </a:rPr>
                        <a:t>발생 원인</a:t>
                      </a:r>
                    </a:p>
                  </a:txBody>
                  <a:tcPr anchor="ctr" marL="73152" marR="73152" marT="18288" marB="18288">
                    <a:solidFill>
                      <a:srgbClr val="4A8DC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  <a:ea typeface="굴림"/>
                          <a:cs typeface="Arial"/>
                        </a:rPr>
                        <a:t>조치 방법</a:t>
                      </a:r>
                    </a:p>
                  </a:txBody>
                  <a:tcPr anchor="ctr" marL="73152" marR="73152" marT="18288" marB="18288">
                    <a:solidFill>
                      <a:srgbClr val="4A8DCB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AL-001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비상정지 입력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EMG 버튼 눌림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안전 확인 후 EMG 해제 → Reset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AL-012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원점 복귀 실패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센서 미감지 / 간섭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축 위치 확인 후 수동 원점 재시도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AL-024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Load Cell 통신 이상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케이블 단선 / 노이즈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커넥터 체결 확인 후 전원 재투입</a:t>
                      </a:r>
                    </a:p>
                  </a:txBody>
                  <a:tcPr anchor="ctr" marL="73152" marR="73152" marT="18288" marB="18288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ctr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AL-031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온도 상한 초과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Heater 과열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62A2E"/>
                          </a:solidFill>
                          <a:latin typeface="Arial"/>
                          <a:ea typeface="굴림"/>
                          <a:cs typeface="Arial"/>
                        </a:rPr>
                        <a:t>설정 온도 확인 → 냉각 후 재가동</a:t>
                      </a:r>
                    </a:p>
                  </a:txBody>
                  <a:tcPr anchor="ctr" marL="73152" marR="73152" marT="18288" marB="18288">
                    <a:solidFill>
                      <a:srgbClr val="F4F7FA"/>
                    </a:solidFill>
                  </a:tcPr>
                </a:tc>
              </a:tr>
            </a:tbl>
          </a:graphicData>
        </a:graphic>
      </p:graphicFrame>
      <p:pic>
        <p:nvPicPr>
          <p:cNvPr id="13" name="Picture 12" descr="Ubisam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457200"/>
            <a:ext cx="1466850" cy="50292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02920" y="6446520"/>
            <a:ext cx="6400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Ubisam  |  P-PRJ BFHB SW 설계서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0" y="6446520"/>
            <a:ext cx="162763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00" b="0">
                <a:solidFill>
                  <a:srgbClr val="6B7278"/>
                </a:solidFill>
                <a:latin typeface="Arial"/>
                <a:ea typeface="굴림"/>
                <a:cs typeface="Arial"/>
              </a:rPr>
              <a:t>9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572000"/>
            <a:ext cx="12191695" cy="2286000"/>
          </a:xfrm>
          <a:prstGeom prst="rect">
            <a:avLst/>
          </a:prstGeom>
          <a:solidFill>
            <a:srgbClr val="2F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58952" y="1645920"/>
            <a:ext cx="10058400" cy="14813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600" b="1">
                <a:solidFill>
                  <a:srgbClr val="0070C0"/>
                </a:solidFill>
                <a:latin typeface="Arial"/>
                <a:ea typeface="굴림"/>
                <a:cs typeface="Arial"/>
              </a:rPr>
              <a:t>Thank You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3200400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0">
                <a:solidFill>
                  <a:srgbClr val="262A2E"/>
                </a:solidFill>
                <a:latin typeface="Arial"/>
                <a:ea typeface="굴림"/>
                <a:cs typeface="Arial"/>
              </a:rPr>
              <a:t>문의 사항은 아래 담당자에게 연락 바랍니다.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892040"/>
            <a:ext cx="1005840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400" b="1">
                <a:solidFill>
                  <a:srgbClr val="FFFFFF"/>
                </a:solidFill>
                <a:latin typeface="Arial"/>
                <a:ea typeface="굴림"/>
                <a:cs typeface="Arial"/>
              </a:rPr>
              <a:t>시스템 사업팀</a:t>
            </a:r>
          </a:p>
          <a:p>
            <a:pPr algn="l"/>
            <a:r>
              <a:rPr sz="1200" b="0">
                <a:solidFill>
                  <a:srgbClr val="DDEAF6"/>
                </a:solidFill>
                <a:latin typeface="Arial"/>
                <a:ea typeface="굴림"/>
                <a:cs typeface="Arial"/>
              </a:rPr>
              <a:t>조정묵 과장   jojeongmuk@ubisam.com</a:t>
            </a:r>
          </a:p>
          <a:p>
            <a:pPr algn="l"/>
            <a:r>
              <a:rPr sz="1200" b="0">
                <a:solidFill>
                  <a:srgbClr val="DDEAF6"/>
                </a:solidFill>
                <a:latin typeface="Arial"/>
                <a:ea typeface="굴림"/>
                <a:cs typeface="Arial"/>
              </a:rPr>
              <a:t>남재근 대리   namjaegeun@ubisam.com</a:t>
            </a:r>
          </a:p>
        </p:txBody>
      </p:sp>
      <p:pic>
        <p:nvPicPr>
          <p:cNvPr id="7" name="Picture 6" descr="Ubisam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502920"/>
            <a:ext cx="1600200" cy="5486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