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presProps.xml" ContentType="application/vnd.openxmlformats-officedocument.presentationml.presProps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D6F3411-9730-47F0-9EF6-986088565727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65B7DA1-E50F-4DC6-B559-F9DE01D95905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1B09606-9681-4D9C-BA45-A550D6C6287F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3668A38-5DFF-4AD8-B287-C57FAFD9D724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4000" b="1" u="none" strike="noStrik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lang="en-US" sz="20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6E91A90-12A3-417C-A6B5-C507FFEDD10C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1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4414275-F6DE-4745-914C-61102B894839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lang="en-US" sz="24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lang="en-US" sz="16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16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9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E85B4AE-CB25-4342-9EC0-EB4F22EE459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lang="en-US" sz="4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2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3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A758C48-FAF3-4349-8304-F094F37E5D6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A605A63-5C48-405B-909B-0D57CDF97FD3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lang="ko-KR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제목 텍스트의 서식을 편집하려면 클릭하십시오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.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개요 텍스트의 서식을 편집하려면 클릭하십시오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</a:t>
            </a:r>
            <a:r>
              <a:rPr lang="ko-KR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5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7</a:t>
            </a:r>
            <a:r>
              <a:rPr lang="ko-KR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743040" lvl="1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143000" lvl="2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600200" lvl="3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057400" lvl="4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A5E78AD-B8EC-4BC2-9D10-6984460A0ED0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lang="en-US" sz="2000" b="1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개요 텍스트의 서식을 편집하려면 클릭하십시오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2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3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4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5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6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7</a:t>
            </a:r>
            <a:r>
              <a:rPr lang="ko-KR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번째 개요 수준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lang="en-US" sz="1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&lt;날짜/시간&gt;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맑은 고딕"/>
              </a:rPr>
              <a:t>&lt;바닥글&gt;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E0C00B7-CD7D-47FE-A9F0-72E1387D430E}" type="slidenum">
              <a:rPr lang="en-US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&lt;숫자&gt;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2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16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" name="Rectangle 2"/>
          <p:cNvSpPr/>
          <p:nvPr/>
        </p:nvSpPr>
        <p:spPr>
          <a:xfrm>
            <a:off x="0" y="0"/>
            <a:ext cx="255600" cy="685764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" name="Rectangle 3"/>
          <p:cNvSpPr/>
          <p:nvPr/>
        </p:nvSpPr>
        <p:spPr>
          <a:xfrm>
            <a:off x="255960" y="0"/>
            <a:ext cx="54360" cy="685764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" name="Rectangle 4"/>
          <p:cNvSpPr/>
          <p:nvPr/>
        </p:nvSpPr>
        <p:spPr>
          <a:xfrm>
            <a:off x="822960" y="1554480"/>
            <a:ext cx="2194200" cy="383760"/>
          </a:xfrm>
          <a:prstGeom prst="rect">
            <a:avLst/>
          </a:prstGeom>
          <a:solidFill>
            <a:srgbClr val="f4f7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" name="TextBox 5"/>
          <p:cNvSpPr/>
          <p:nvPr/>
        </p:nvSpPr>
        <p:spPr>
          <a:xfrm>
            <a:off x="822960" y="1554480"/>
            <a:ext cx="219420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1" u="none" strike="noStrike">
                <a:solidFill>
                  <a:srgbClr val="4a8dcb"/>
                </a:solidFill>
                <a:effectLst/>
                <a:uFillTx/>
                <a:latin typeface="Arial"/>
                <a:ea typeface="굴림"/>
              </a:rPr>
              <a:t>HMI MANUAL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6" name="TextBox 6"/>
          <p:cNvSpPr/>
          <p:nvPr/>
        </p:nvSpPr>
        <p:spPr>
          <a:xfrm>
            <a:off x="822960" y="2148840"/>
            <a:ext cx="914364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40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PTOP </a:t>
            </a:r>
            <a:r>
              <a:rPr lang="ko-KR" sz="40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유니셀 </a:t>
            </a:r>
            <a:r>
              <a:rPr lang="en-US" sz="40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Laser Welder</a:t>
            </a:r>
            <a:endParaRPr lang="en-US" sz="4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7" name="TextBox 7"/>
          <p:cNvSpPr/>
          <p:nvPr/>
        </p:nvSpPr>
        <p:spPr>
          <a:xfrm>
            <a:off x="841320" y="3246120"/>
            <a:ext cx="960084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5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HMI </a:t>
            </a:r>
            <a:r>
              <a:rPr lang="ko-KR" sz="15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운영 매뉴얼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Prismatic PtoP 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단동기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Laser Welding System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8" name="Rectangle 8"/>
          <p:cNvSpPr/>
          <p:nvPr/>
        </p:nvSpPr>
        <p:spPr>
          <a:xfrm>
            <a:off x="841320" y="4297680"/>
            <a:ext cx="2925720" cy="27000"/>
          </a:xfrm>
          <a:prstGeom prst="rect">
            <a:avLst/>
          </a:prstGeom>
          <a:solidFill>
            <a:srgbClr val="d9dd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7640" bIns="-1764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" name="TextBox 9"/>
          <p:cNvSpPr/>
          <p:nvPr/>
        </p:nvSpPr>
        <p:spPr>
          <a:xfrm>
            <a:off x="841320" y="4526280"/>
            <a:ext cx="7314840" cy="1279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시스템 사업팀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노도연  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ubisam.dy241104@gmail.com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70" name="Picture 10" descr="Ubisam_logo_transparent.png"/>
          <p:cNvPicPr/>
          <p:nvPr/>
        </p:nvPicPr>
        <p:blipFill>
          <a:blip r:embed="rId1"/>
          <a:stretch/>
        </p:blipFill>
        <p:spPr>
          <a:xfrm>
            <a:off x="9646920" y="5806440"/>
            <a:ext cx="1653120" cy="5666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2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00.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3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ko-KR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변경 이력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4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Revision History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5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6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7" name="Rectangle 7"/>
          <p:cNvSpPr/>
          <p:nvPr/>
        </p:nvSpPr>
        <p:spPr>
          <a:xfrm>
            <a:off x="502920" y="1554480"/>
            <a:ext cx="10423800" cy="45684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8" name="TextBox 8"/>
          <p:cNvSpPr/>
          <p:nvPr/>
        </p:nvSpPr>
        <p:spPr>
          <a:xfrm>
            <a:off x="502920" y="1554480"/>
            <a:ext cx="502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No.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9" name="TextBox 9"/>
          <p:cNvSpPr/>
          <p:nvPr/>
        </p:nvSpPr>
        <p:spPr>
          <a:xfrm>
            <a:off x="1280160" y="1554480"/>
            <a:ext cx="1005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Version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0" name="TextBox 10"/>
          <p:cNvSpPr/>
          <p:nvPr/>
        </p:nvSpPr>
        <p:spPr>
          <a:xfrm>
            <a:off x="2286000" y="1554480"/>
            <a:ext cx="1371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ko-KR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변경일자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1" name="TextBox 11"/>
          <p:cNvSpPr/>
          <p:nvPr/>
        </p:nvSpPr>
        <p:spPr>
          <a:xfrm>
            <a:off x="3657600" y="1554480"/>
            <a:ext cx="1188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ko-KR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변경자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2" name="TextBox 12"/>
          <p:cNvSpPr/>
          <p:nvPr/>
        </p:nvSpPr>
        <p:spPr>
          <a:xfrm>
            <a:off x="4846320" y="1554480"/>
            <a:ext cx="6080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ko-KR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변경 내용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3" name="TextBox 13"/>
          <p:cNvSpPr/>
          <p:nvPr/>
        </p:nvSpPr>
        <p:spPr>
          <a:xfrm>
            <a:off x="502920" y="2011680"/>
            <a:ext cx="5025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4" name="TextBox 14"/>
          <p:cNvSpPr/>
          <p:nvPr/>
        </p:nvSpPr>
        <p:spPr>
          <a:xfrm>
            <a:off x="1280160" y="2011680"/>
            <a:ext cx="1005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1.0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5" name="TextBox 15"/>
          <p:cNvSpPr/>
          <p:nvPr/>
        </p:nvSpPr>
        <p:spPr>
          <a:xfrm>
            <a:off x="2286000" y="2011680"/>
            <a:ext cx="13712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2026-06-22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6" name="TextBox 16"/>
          <p:cNvSpPr/>
          <p:nvPr/>
        </p:nvSpPr>
        <p:spPr>
          <a:xfrm>
            <a:off x="3657600" y="2011680"/>
            <a:ext cx="1188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노도연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7" name="TextBox 17"/>
          <p:cNvSpPr/>
          <p:nvPr/>
        </p:nvSpPr>
        <p:spPr>
          <a:xfrm>
            <a:off x="4937760" y="2011680"/>
            <a:ext cx="60804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최초 작성 — 화면 도식 기반 </a:t>
            </a:r>
            <a:r>
              <a:rPr lang="en-US" sz="11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HMI </a:t>
            </a:r>
            <a:r>
              <a:rPr lang="ko-KR" sz="11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매뉴얼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88" name="Rectangle 18"/>
          <p:cNvSpPr/>
          <p:nvPr/>
        </p:nvSpPr>
        <p:spPr>
          <a:xfrm>
            <a:off x="502920" y="2468880"/>
            <a:ext cx="10423800" cy="10440"/>
          </a:xfrm>
          <a:prstGeom prst="rect">
            <a:avLst/>
          </a:prstGeom>
          <a:solidFill>
            <a:srgbClr val="d9dde1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34200" bIns="-342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89" name="Picture 19" descr="Ubisam_logo_transparent.png"/>
          <p:cNvPicPr/>
          <p:nvPr/>
        </p:nvPicPr>
        <p:blipFill>
          <a:blip r:embed="rId1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0" name="TextBox 20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1" name="TextBox 21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extBox 1"/>
          <p:cNvSpPr/>
          <p:nvPr/>
        </p:nvSpPr>
        <p:spPr>
          <a:xfrm>
            <a:off x="50292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Contents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3" name="TextBox 2"/>
          <p:cNvSpPr/>
          <p:nvPr/>
        </p:nvSpPr>
        <p:spPr>
          <a:xfrm>
            <a:off x="52128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목차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4" name="Rectangle 3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5" name="Rectangle 4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6" name="Rectangle 5"/>
          <p:cNvSpPr/>
          <p:nvPr/>
        </p:nvSpPr>
        <p:spPr>
          <a:xfrm>
            <a:off x="502920" y="1600200"/>
            <a:ext cx="5074560" cy="1325520"/>
          </a:xfrm>
          <a:prstGeom prst="rect">
            <a:avLst/>
          </a:prstGeom>
          <a:solidFill>
            <a:srgbClr val="f4f7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7" name="Rectangle 6"/>
          <p:cNvSpPr/>
          <p:nvPr/>
        </p:nvSpPr>
        <p:spPr>
          <a:xfrm>
            <a:off x="502920" y="1600200"/>
            <a:ext cx="72720" cy="13255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98" name="TextBox 7"/>
          <p:cNvSpPr/>
          <p:nvPr/>
        </p:nvSpPr>
        <p:spPr>
          <a:xfrm>
            <a:off x="731520" y="1764720"/>
            <a:ext cx="10969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3400" b="1" u="none" strike="noStrike">
                <a:solidFill>
                  <a:srgbClr val="4a8dcb"/>
                </a:solidFill>
                <a:effectLst/>
                <a:uFillTx/>
                <a:latin typeface="Arial"/>
                <a:ea typeface="굴림"/>
              </a:rPr>
              <a:t>01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99" name="TextBox 8"/>
          <p:cNvSpPr/>
          <p:nvPr/>
        </p:nvSpPr>
        <p:spPr>
          <a:xfrm>
            <a:off x="1920240" y="1874520"/>
            <a:ext cx="3520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AutoRun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자동 운전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0" name="Rectangle 9"/>
          <p:cNvSpPr/>
          <p:nvPr/>
        </p:nvSpPr>
        <p:spPr>
          <a:xfrm>
            <a:off x="5852160" y="1600200"/>
            <a:ext cx="5074560" cy="1325520"/>
          </a:xfrm>
          <a:prstGeom prst="rect">
            <a:avLst/>
          </a:prstGeom>
          <a:solidFill>
            <a:srgbClr val="f4f7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1" name="Rectangle 10"/>
          <p:cNvSpPr/>
          <p:nvPr/>
        </p:nvSpPr>
        <p:spPr>
          <a:xfrm>
            <a:off x="5852160" y="1600200"/>
            <a:ext cx="72720" cy="13255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2" name="TextBox 11"/>
          <p:cNvSpPr/>
          <p:nvPr/>
        </p:nvSpPr>
        <p:spPr>
          <a:xfrm>
            <a:off x="6080760" y="1764720"/>
            <a:ext cx="10969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3400" b="1" u="none" strike="noStrike">
                <a:solidFill>
                  <a:srgbClr val="4a8dcb"/>
                </a:solidFill>
                <a:effectLst/>
                <a:uFillTx/>
                <a:latin typeface="Arial"/>
                <a:ea typeface="굴림"/>
              </a:rPr>
              <a:t>02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3" name="TextBox 12"/>
          <p:cNvSpPr/>
          <p:nvPr/>
        </p:nvSpPr>
        <p:spPr>
          <a:xfrm>
            <a:off x="7269480" y="1874520"/>
            <a:ext cx="3520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Recipe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레시피 편집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티칭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4" name="Rectangle 13"/>
          <p:cNvSpPr/>
          <p:nvPr/>
        </p:nvSpPr>
        <p:spPr>
          <a:xfrm>
            <a:off x="502920" y="3154680"/>
            <a:ext cx="5074560" cy="1325520"/>
          </a:xfrm>
          <a:prstGeom prst="rect">
            <a:avLst/>
          </a:prstGeom>
          <a:solidFill>
            <a:srgbClr val="f4f7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5" name="Rectangle 14"/>
          <p:cNvSpPr/>
          <p:nvPr/>
        </p:nvSpPr>
        <p:spPr>
          <a:xfrm>
            <a:off x="502920" y="3154680"/>
            <a:ext cx="72720" cy="13255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6" name="TextBox 15"/>
          <p:cNvSpPr/>
          <p:nvPr/>
        </p:nvSpPr>
        <p:spPr>
          <a:xfrm>
            <a:off x="731520" y="3319200"/>
            <a:ext cx="10969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3400" b="1" u="none" strike="noStrike">
                <a:solidFill>
                  <a:srgbClr val="4a8dcb"/>
                </a:solidFill>
                <a:effectLst/>
                <a:uFillTx/>
                <a:latin typeface="Arial"/>
                <a:ea typeface="굴림"/>
              </a:rPr>
              <a:t>03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7" name="TextBox 16"/>
          <p:cNvSpPr/>
          <p:nvPr/>
        </p:nvSpPr>
        <p:spPr>
          <a:xfrm>
            <a:off x="1920240" y="3429000"/>
            <a:ext cx="3520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Manual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수동 조작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08" name="Rectangle 17"/>
          <p:cNvSpPr/>
          <p:nvPr/>
        </p:nvSpPr>
        <p:spPr>
          <a:xfrm>
            <a:off x="5852160" y="3154680"/>
            <a:ext cx="5074560" cy="1325520"/>
          </a:xfrm>
          <a:prstGeom prst="rect">
            <a:avLst/>
          </a:prstGeom>
          <a:solidFill>
            <a:srgbClr val="f4f7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09" name="Rectangle 18"/>
          <p:cNvSpPr/>
          <p:nvPr/>
        </p:nvSpPr>
        <p:spPr>
          <a:xfrm>
            <a:off x="5852160" y="3154680"/>
            <a:ext cx="72720" cy="13255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0" name="TextBox 19"/>
          <p:cNvSpPr/>
          <p:nvPr/>
        </p:nvSpPr>
        <p:spPr>
          <a:xfrm>
            <a:off x="6080760" y="3319200"/>
            <a:ext cx="10969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3400" b="1" u="none" strike="noStrike">
                <a:solidFill>
                  <a:srgbClr val="4a8dcb"/>
                </a:solidFill>
                <a:effectLst/>
                <a:uFillTx/>
                <a:latin typeface="Arial"/>
                <a:ea typeface="굴림"/>
              </a:rPr>
              <a:t>04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11" name="TextBox 20"/>
          <p:cNvSpPr/>
          <p:nvPr/>
        </p:nvSpPr>
        <p:spPr>
          <a:xfrm>
            <a:off x="7269480" y="3429000"/>
            <a:ext cx="3520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Calibration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보정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12" name="Rectangle 21"/>
          <p:cNvSpPr/>
          <p:nvPr/>
        </p:nvSpPr>
        <p:spPr>
          <a:xfrm>
            <a:off x="502920" y="4709160"/>
            <a:ext cx="5074560" cy="1325520"/>
          </a:xfrm>
          <a:prstGeom prst="rect">
            <a:avLst/>
          </a:prstGeom>
          <a:solidFill>
            <a:srgbClr val="f4f7fa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3" name="Rectangle 22"/>
          <p:cNvSpPr/>
          <p:nvPr/>
        </p:nvSpPr>
        <p:spPr>
          <a:xfrm>
            <a:off x="502920" y="4709160"/>
            <a:ext cx="72720" cy="13255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14" name="TextBox 23"/>
          <p:cNvSpPr/>
          <p:nvPr/>
        </p:nvSpPr>
        <p:spPr>
          <a:xfrm>
            <a:off x="731520" y="4873680"/>
            <a:ext cx="109692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3400" b="1" u="none" strike="noStrike">
                <a:solidFill>
                  <a:srgbClr val="4a8dcb"/>
                </a:solidFill>
                <a:effectLst/>
                <a:uFillTx/>
                <a:latin typeface="Arial"/>
                <a:ea typeface="굴림"/>
              </a:rPr>
              <a:t>05</a:t>
            </a:r>
            <a:endParaRPr lang="en-US" sz="3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15" name="TextBox 24"/>
          <p:cNvSpPr/>
          <p:nvPr/>
        </p:nvSpPr>
        <p:spPr>
          <a:xfrm>
            <a:off x="1920240" y="4983480"/>
            <a:ext cx="35200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7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Monitoring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IO · PLC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모니터링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16" name="Picture 25" descr="Ubisam_logo_transparent.png"/>
          <p:cNvPicPr/>
          <p:nvPr/>
        </p:nvPicPr>
        <p:blipFill>
          <a:blip r:embed="rId1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7" name="TextBox 26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18" name="TextBox 27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0" name="Rectangle 2"/>
          <p:cNvSpPr/>
          <p:nvPr/>
        </p:nvSpPr>
        <p:spPr>
          <a:xfrm>
            <a:off x="0" y="3547800"/>
            <a:ext cx="12191400" cy="330984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1" name="TextBox 3"/>
          <p:cNvSpPr/>
          <p:nvPr/>
        </p:nvSpPr>
        <p:spPr>
          <a:xfrm>
            <a:off x="822960" y="1188720"/>
            <a:ext cx="548604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3000" b="1" u="none" strike="noStrike">
                <a:solidFill>
                  <a:srgbClr val="0070c0"/>
                </a:solidFill>
                <a:effectLst/>
                <a:uFillTx/>
                <a:latin typeface="Arial"/>
                <a:ea typeface="굴림"/>
              </a:rPr>
              <a:t>01</a:t>
            </a:r>
            <a:endParaRPr lang="en-US" sz="1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22" name="Rectangle 4"/>
          <p:cNvSpPr/>
          <p:nvPr/>
        </p:nvSpPr>
        <p:spPr>
          <a:xfrm>
            <a:off x="868680" y="3703320"/>
            <a:ext cx="2194200" cy="543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9720" bIns="97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3" name="TextBox 5"/>
          <p:cNvSpPr/>
          <p:nvPr/>
        </p:nvSpPr>
        <p:spPr>
          <a:xfrm>
            <a:off x="868680" y="3886200"/>
            <a:ext cx="914364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AutoRun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20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자동 운전 화면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24" name="Picture 6" descr="Ubisam_logo_transparent.png"/>
          <p:cNvPicPr/>
          <p:nvPr/>
        </p:nvPicPr>
        <p:blipFill>
          <a:blip r:embed="rId1"/>
          <a:stretch/>
        </p:blipFill>
        <p:spPr>
          <a:xfrm>
            <a:off x="10332720" y="502920"/>
            <a:ext cx="1333080" cy="456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26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01.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27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AutoRun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28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Main 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운전 화면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(UCMainAutoRun)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29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0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1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32" name="Picture 8" descr="UCMainAutoRun.png"/>
          <p:cNvPicPr/>
          <p:nvPr/>
        </p:nvPicPr>
        <p:blipFill>
          <a:blip r:embed="rId1"/>
          <a:stretch/>
        </p:blipFill>
        <p:spPr>
          <a:xfrm>
            <a:off x="548640" y="1645920"/>
            <a:ext cx="6583320" cy="438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3" name="Rectangle 9"/>
          <p:cNvSpPr/>
          <p:nvPr/>
        </p:nvSpPr>
        <p:spPr>
          <a:xfrm>
            <a:off x="603360" y="1799640"/>
            <a:ext cx="4286520" cy="5702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4" name="Oval 10"/>
          <p:cNvSpPr/>
          <p:nvPr/>
        </p:nvSpPr>
        <p:spPr>
          <a:xfrm>
            <a:off x="603360" y="17996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5" name="TextBox 11"/>
          <p:cNvSpPr/>
          <p:nvPr/>
        </p:nvSpPr>
        <p:spPr>
          <a:xfrm>
            <a:off x="603360" y="17996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6" name="Rectangle 12"/>
          <p:cNvSpPr/>
          <p:nvPr/>
        </p:nvSpPr>
        <p:spPr>
          <a:xfrm>
            <a:off x="4934160" y="1799640"/>
            <a:ext cx="2143080" cy="4604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7" name="Oval 13"/>
          <p:cNvSpPr/>
          <p:nvPr/>
        </p:nvSpPr>
        <p:spPr>
          <a:xfrm>
            <a:off x="4934160" y="17996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38" name="TextBox 14"/>
          <p:cNvSpPr/>
          <p:nvPr/>
        </p:nvSpPr>
        <p:spPr>
          <a:xfrm>
            <a:off x="4934160" y="17996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39" name="Rectangle 15"/>
          <p:cNvSpPr/>
          <p:nvPr/>
        </p:nvSpPr>
        <p:spPr>
          <a:xfrm>
            <a:off x="4934160" y="2293200"/>
            <a:ext cx="2143080" cy="5043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0" name="Oval 16"/>
          <p:cNvSpPr/>
          <p:nvPr/>
        </p:nvSpPr>
        <p:spPr>
          <a:xfrm>
            <a:off x="4934160" y="22932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1" name="TextBox 17"/>
          <p:cNvSpPr/>
          <p:nvPr/>
        </p:nvSpPr>
        <p:spPr>
          <a:xfrm>
            <a:off x="4934160" y="22932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2" name="Rectangle 18"/>
          <p:cNvSpPr/>
          <p:nvPr/>
        </p:nvSpPr>
        <p:spPr>
          <a:xfrm>
            <a:off x="4934160" y="2831040"/>
            <a:ext cx="2143080" cy="18100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3" name="Oval 19"/>
          <p:cNvSpPr/>
          <p:nvPr/>
        </p:nvSpPr>
        <p:spPr>
          <a:xfrm>
            <a:off x="4934160" y="28310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4" name="TextBox 20"/>
          <p:cNvSpPr/>
          <p:nvPr/>
        </p:nvSpPr>
        <p:spPr>
          <a:xfrm>
            <a:off x="4934160" y="28310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5" name="Rectangle 21"/>
          <p:cNvSpPr/>
          <p:nvPr/>
        </p:nvSpPr>
        <p:spPr>
          <a:xfrm>
            <a:off x="603360" y="2403000"/>
            <a:ext cx="4286520" cy="35766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6" name="Oval 22"/>
          <p:cNvSpPr/>
          <p:nvPr/>
        </p:nvSpPr>
        <p:spPr>
          <a:xfrm>
            <a:off x="603360" y="24030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7" name="TextBox 23"/>
          <p:cNvSpPr/>
          <p:nvPr/>
        </p:nvSpPr>
        <p:spPr>
          <a:xfrm>
            <a:off x="603360" y="24030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48" name="Rectangle 24"/>
          <p:cNvSpPr/>
          <p:nvPr/>
        </p:nvSpPr>
        <p:spPr>
          <a:xfrm>
            <a:off x="4934160" y="4674240"/>
            <a:ext cx="2143080" cy="13053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49" name="Oval 25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0" name="TextBox 26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1" name="TextBox 27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Working Position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공정 위치 표시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(Start → Loading → Weld P1~P4 → Unloading)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2" name="Oval 28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3" name="TextBox 29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4" name="TextBox 30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Manual Control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Run AutoRun / Stop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으로 자동운전 시작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정지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5" name="Oval 31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6" name="TextBox 32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7" name="TextBox 33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Equipment Status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AutoRun Resume, AutoRun/Alarm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상태 표시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58" name="Oval 34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59" name="TextBox 35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0" name="TextBox 36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Product Info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Total/Today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생산수량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시간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·Lot/Cell ID·NG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판정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(Reset)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1" name="Oval 37"/>
          <p:cNvSpPr/>
          <p:nvPr/>
        </p:nvSpPr>
        <p:spPr>
          <a:xfrm>
            <a:off x="7452360" y="52394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2" name="TextBox 38"/>
          <p:cNvSpPr/>
          <p:nvPr/>
        </p:nvSpPr>
        <p:spPr>
          <a:xfrm>
            <a:off x="7452360" y="52394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3" name="TextBox 39"/>
          <p:cNvSpPr/>
          <p:nvPr/>
        </p:nvSpPr>
        <p:spPr>
          <a:xfrm>
            <a:off x="7909560" y="51937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Recipe / Camera View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현재 레시피 도형 캔버스와 카메라 영상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64" name="Picture 40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5" name="TextBox 41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66" name="TextBox 42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8" name="Rectangle 2"/>
          <p:cNvSpPr/>
          <p:nvPr/>
        </p:nvSpPr>
        <p:spPr>
          <a:xfrm>
            <a:off x="0" y="3547800"/>
            <a:ext cx="12191400" cy="330984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69" name="TextBox 3"/>
          <p:cNvSpPr/>
          <p:nvPr/>
        </p:nvSpPr>
        <p:spPr>
          <a:xfrm>
            <a:off x="822960" y="1188720"/>
            <a:ext cx="548604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3000" b="1" u="none" strike="noStrike">
                <a:solidFill>
                  <a:srgbClr val="0070c0"/>
                </a:solidFill>
                <a:effectLst/>
                <a:uFillTx/>
                <a:latin typeface="Arial"/>
                <a:ea typeface="굴림"/>
              </a:rPr>
              <a:t>02</a:t>
            </a:r>
            <a:endParaRPr lang="en-US" sz="1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0" name="Rectangle 4"/>
          <p:cNvSpPr/>
          <p:nvPr/>
        </p:nvSpPr>
        <p:spPr>
          <a:xfrm>
            <a:off x="868680" y="3703320"/>
            <a:ext cx="2194200" cy="543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9720" bIns="97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1" name="TextBox 5"/>
          <p:cNvSpPr/>
          <p:nvPr/>
        </p:nvSpPr>
        <p:spPr>
          <a:xfrm>
            <a:off x="868680" y="3886200"/>
            <a:ext cx="914364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Recipe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20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레시피 편집 </a:t>
            </a:r>
            <a:r>
              <a:rPr lang="en-US" sz="20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· </a:t>
            </a:r>
            <a:r>
              <a:rPr lang="ko-KR" sz="20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티칭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172" name="Picture 6" descr="Ubisam_logo_transparent.png"/>
          <p:cNvPicPr/>
          <p:nvPr/>
        </p:nvPicPr>
        <p:blipFill>
          <a:blip r:embed="rId1"/>
          <a:stretch/>
        </p:blipFill>
        <p:spPr>
          <a:xfrm>
            <a:off x="10332720" y="502920"/>
            <a:ext cx="1333080" cy="456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4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02.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5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Recipe — LASA Editor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6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용접 경로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CAD 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편집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(UCRecipe → WinFormsHost)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77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8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79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180" name="Picture 8" descr="Recipe_LASA_MainPage.png"/>
          <p:cNvPicPr/>
          <p:nvPr/>
        </p:nvPicPr>
        <p:blipFill>
          <a:blip r:embed="rId1"/>
          <a:stretch/>
        </p:blipFill>
        <p:spPr>
          <a:xfrm>
            <a:off x="548640" y="1745640"/>
            <a:ext cx="6583320" cy="418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1" name="Rectangle 9"/>
          <p:cNvSpPr/>
          <p:nvPr/>
        </p:nvSpPr>
        <p:spPr>
          <a:xfrm>
            <a:off x="582840" y="1865520"/>
            <a:ext cx="410040" cy="39070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2" name="Oval 10"/>
          <p:cNvSpPr/>
          <p:nvPr/>
        </p:nvSpPr>
        <p:spPr>
          <a:xfrm>
            <a:off x="582840" y="186552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3" name="TextBox 11"/>
          <p:cNvSpPr/>
          <p:nvPr/>
        </p:nvSpPr>
        <p:spPr>
          <a:xfrm>
            <a:off x="582840" y="18655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84" name="Rectangle 12"/>
          <p:cNvSpPr/>
          <p:nvPr/>
        </p:nvSpPr>
        <p:spPr>
          <a:xfrm>
            <a:off x="1015920" y="1865520"/>
            <a:ext cx="4967280" cy="39070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5" name="Oval 13"/>
          <p:cNvSpPr/>
          <p:nvPr/>
        </p:nvSpPr>
        <p:spPr>
          <a:xfrm>
            <a:off x="1015920" y="186552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6" name="TextBox 14"/>
          <p:cNvSpPr/>
          <p:nvPr/>
        </p:nvSpPr>
        <p:spPr>
          <a:xfrm>
            <a:off x="1015920" y="18655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87" name="Rectangle 15"/>
          <p:cNvSpPr/>
          <p:nvPr/>
        </p:nvSpPr>
        <p:spPr>
          <a:xfrm>
            <a:off x="6003720" y="1865520"/>
            <a:ext cx="1094040" cy="1195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8" name="Oval 16"/>
          <p:cNvSpPr/>
          <p:nvPr/>
        </p:nvSpPr>
        <p:spPr>
          <a:xfrm>
            <a:off x="6003720" y="157752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89" name="TextBox 17"/>
          <p:cNvSpPr/>
          <p:nvPr/>
        </p:nvSpPr>
        <p:spPr>
          <a:xfrm>
            <a:off x="6003720" y="15775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0" name="Rectangle 18"/>
          <p:cNvSpPr/>
          <p:nvPr/>
        </p:nvSpPr>
        <p:spPr>
          <a:xfrm>
            <a:off x="6003720" y="2002320"/>
            <a:ext cx="1094040" cy="15613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1" name="Oval 19"/>
          <p:cNvSpPr/>
          <p:nvPr/>
        </p:nvSpPr>
        <p:spPr>
          <a:xfrm>
            <a:off x="6003720" y="200232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2" name="TextBox 20"/>
          <p:cNvSpPr/>
          <p:nvPr/>
        </p:nvSpPr>
        <p:spPr>
          <a:xfrm>
            <a:off x="6003720" y="20023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3" name="Rectangle 21"/>
          <p:cNvSpPr/>
          <p:nvPr/>
        </p:nvSpPr>
        <p:spPr>
          <a:xfrm>
            <a:off x="6003720" y="3564000"/>
            <a:ext cx="1094040" cy="22114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4" name="Oval 22"/>
          <p:cNvSpPr/>
          <p:nvPr/>
        </p:nvSpPr>
        <p:spPr>
          <a:xfrm>
            <a:off x="6003720" y="35640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5" name="TextBox 23"/>
          <p:cNvSpPr/>
          <p:nvPr/>
        </p:nvSpPr>
        <p:spPr>
          <a:xfrm>
            <a:off x="6003720" y="35640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6" name="Oval 24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197" name="TextBox 25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8" name="TextBox 26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드로잉 툴 리본 </a:t>
            </a: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(</a:t>
            </a: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좌</a:t>
            </a: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Sel/Line/Arc/Rect/Zig/Move/Copy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등 도형 편집 도구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199" name="Oval 27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0" name="TextBox 28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01" name="TextBox 29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Drawing Canvas (</a:t>
            </a: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중앙</a:t>
            </a: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용접 경로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도형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)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를 그리고 편집하는 영역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02" name="Oval 30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3" name="TextBox 31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04" name="TextBox 32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Page </a:t>
            </a: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콤보 </a:t>
            </a: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(</a:t>
            </a: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우상</a:t>
            </a: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페이지 선택 및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New / Copy / Del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05" name="Oval 33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6" name="TextBox 34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07" name="TextBox 35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Object Tree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페이지별 오브젝트 목록 트리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08" name="Oval 36"/>
          <p:cNvSpPr/>
          <p:nvPr/>
        </p:nvSpPr>
        <p:spPr>
          <a:xfrm>
            <a:off x="7452360" y="52394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09" name="TextBox 37"/>
          <p:cNvSpPr/>
          <p:nvPr/>
        </p:nvSpPr>
        <p:spPr>
          <a:xfrm>
            <a:off x="7452360" y="52394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0" name="TextBox 38"/>
          <p:cNvSpPr/>
          <p:nvPr/>
        </p:nvSpPr>
        <p:spPr>
          <a:xfrm>
            <a:off x="7909560" y="51937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Parameter / PropertyGrid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선택 도형의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Power·Speed·Freq·Repeat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속성 편집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211" name="Picture 39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12" name="TextBox 40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3" name="TextBox 41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5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02.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6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Recipe — Scanner Object Teaching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7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Control Box + LASA Canvas (UCScannerObjectTeaching)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18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19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0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21" name="Picture 8" descr="UCScannerObjectTeaching.png"/>
          <p:cNvPicPr/>
          <p:nvPr/>
        </p:nvPicPr>
        <p:blipFill>
          <a:blip r:embed="rId1"/>
          <a:stretch/>
        </p:blipFill>
        <p:spPr>
          <a:xfrm>
            <a:off x="561960" y="1600200"/>
            <a:ext cx="6556680" cy="4480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22" name="Rectangle 9"/>
          <p:cNvSpPr/>
          <p:nvPr/>
        </p:nvSpPr>
        <p:spPr>
          <a:xfrm>
            <a:off x="649440" y="1906200"/>
            <a:ext cx="1573200" cy="13658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3" name="Oval 10"/>
          <p:cNvSpPr/>
          <p:nvPr/>
        </p:nvSpPr>
        <p:spPr>
          <a:xfrm>
            <a:off x="649440" y="19062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4" name="TextBox 11"/>
          <p:cNvSpPr/>
          <p:nvPr/>
        </p:nvSpPr>
        <p:spPr>
          <a:xfrm>
            <a:off x="649440" y="19062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25" name="Rectangle 12"/>
          <p:cNvSpPr/>
          <p:nvPr/>
        </p:nvSpPr>
        <p:spPr>
          <a:xfrm>
            <a:off x="649440" y="3305160"/>
            <a:ext cx="1573200" cy="14749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6" name="Oval 13"/>
          <p:cNvSpPr/>
          <p:nvPr/>
        </p:nvSpPr>
        <p:spPr>
          <a:xfrm>
            <a:off x="649440" y="330516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7" name="TextBox 14"/>
          <p:cNvSpPr/>
          <p:nvPr/>
        </p:nvSpPr>
        <p:spPr>
          <a:xfrm>
            <a:off x="649440" y="330516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28" name="Rectangle 15"/>
          <p:cNvSpPr/>
          <p:nvPr/>
        </p:nvSpPr>
        <p:spPr>
          <a:xfrm>
            <a:off x="682200" y="4299480"/>
            <a:ext cx="1507680" cy="5133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29" name="Oval 16"/>
          <p:cNvSpPr/>
          <p:nvPr/>
        </p:nvSpPr>
        <p:spPr>
          <a:xfrm>
            <a:off x="682200" y="42994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0" name="TextBox 17"/>
          <p:cNvSpPr/>
          <p:nvPr/>
        </p:nvSpPr>
        <p:spPr>
          <a:xfrm>
            <a:off x="682200" y="42994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31" name="Rectangle 18"/>
          <p:cNvSpPr/>
          <p:nvPr/>
        </p:nvSpPr>
        <p:spPr>
          <a:xfrm>
            <a:off x="649440" y="4813200"/>
            <a:ext cx="1573200" cy="1179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2" name="Oval 19"/>
          <p:cNvSpPr/>
          <p:nvPr/>
        </p:nvSpPr>
        <p:spPr>
          <a:xfrm>
            <a:off x="649440" y="48132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3" name="TextBox 20"/>
          <p:cNvSpPr/>
          <p:nvPr/>
        </p:nvSpPr>
        <p:spPr>
          <a:xfrm>
            <a:off x="649440" y="48132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34" name="Rectangle 21"/>
          <p:cNvSpPr/>
          <p:nvPr/>
        </p:nvSpPr>
        <p:spPr>
          <a:xfrm>
            <a:off x="2736720" y="1895400"/>
            <a:ext cx="3441960" cy="4086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5" name="Oval 22"/>
          <p:cNvSpPr/>
          <p:nvPr/>
        </p:nvSpPr>
        <p:spPr>
          <a:xfrm>
            <a:off x="2736720" y="18954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6" name="TextBox 23"/>
          <p:cNvSpPr/>
          <p:nvPr/>
        </p:nvSpPr>
        <p:spPr>
          <a:xfrm>
            <a:off x="2736720" y="18954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37" name="Oval 24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38" name="TextBox 25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39" name="TextBox 26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Scout Image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Run Scout Normal / Stop, Flying Vision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선택 시 모드 전환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0" name="Oval 27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1" name="TextBox 28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2" name="TextBox 29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Laser Shot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Guid Beam / Laser Ready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상태 표시 및 실행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3" name="Oval 30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4" name="TextBox 31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5" name="TextBox 32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Object Select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Selected Object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후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Run Welding / Stop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6" name="Oval 33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47" name="TextBox 34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8" name="TextBox 35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Import Object From DXF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Select Import File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로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DXF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도형 가져오기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49" name="Oval 36"/>
          <p:cNvSpPr/>
          <p:nvPr/>
        </p:nvSpPr>
        <p:spPr>
          <a:xfrm>
            <a:off x="7452360" y="52394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0" name="TextBox 37"/>
          <p:cNvSpPr/>
          <p:nvPr/>
        </p:nvSpPr>
        <p:spPr>
          <a:xfrm>
            <a:off x="7452360" y="52394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1" name="TextBox 38"/>
          <p:cNvSpPr/>
          <p:nvPr/>
        </p:nvSpPr>
        <p:spPr>
          <a:xfrm>
            <a:off x="7909560" y="51937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LASA Canvas (</a:t>
            </a: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우</a:t>
            </a: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티칭 대상 도형 캔버스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252" name="Picture 39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53" name="TextBox 40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4" name="TextBox 41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56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02.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7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Recipe — Welding Parameter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8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[Parameter] 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팝업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 Scanner Parameter (WeldingParamDlg)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59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0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1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262" name="Picture 8" descr="WeldingParamDlg.png"/>
          <p:cNvPicPr/>
          <p:nvPr/>
        </p:nvPicPr>
        <p:blipFill>
          <a:blip r:embed="rId1"/>
          <a:stretch/>
        </p:blipFill>
        <p:spPr>
          <a:xfrm>
            <a:off x="548640" y="1865520"/>
            <a:ext cx="6583320" cy="394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63" name="Rectangle 9"/>
          <p:cNvSpPr/>
          <p:nvPr/>
        </p:nvSpPr>
        <p:spPr>
          <a:xfrm>
            <a:off x="603360" y="2030040"/>
            <a:ext cx="723960" cy="34891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4" name="Oval 10"/>
          <p:cNvSpPr/>
          <p:nvPr/>
        </p:nvSpPr>
        <p:spPr>
          <a:xfrm>
            <a:off x="603360" y="20300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5" name="TextBox 11"/>
          <p:cNvSpPr/>
          <p:nvPr/>
        </p:nvSpPr>
        <p:spPr>
          <a:xfrm>
            <a:off x="603360" y="20300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66" name="Rectangle 12"/>
          <p:cNvSpPr/>
          <p:nvPr/>
        </p:nvSpPr>
        <p:spPr>
          <a:xfrm>
            <a:off x="1360800" y="2030040"/>
            <a:ext cx="1645560" cy="34891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7" name="Oval 13"/>
          <p:cNvSpPr/>
          <p:nvPr/>
        </p:nvSpPr>
        <p:spPr>
          <a:xfrm>
            <a:off x="1360800" y="20300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68" name="TextBox 14"/>
          <p:cNvSpPr/>
          <p:nvPr/>
        </p:nvSpPr>
        <p:spPr>
          <a:xfrm>
            <a:off x="1360800" y="20300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69" name="Rectangle 15"/>
          <p:cNvSpPr/>
          <p:nvPr/>
        </p:nvSpPr>
        <p:spPr>
          <a:xfrm>
            <a:off x="3039480" y="2030040"/>
            <a:ext cx="1974600" cy="15688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0" name="Oval 16"/>
          <p:cNvSpPr/>
          <p:nvPr/>
        </p:nvSpPr>
        <p:spPr>
          <a:xfrm>
            <a:off x="3039480" y="20300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1" name="TextBox 17"/>
          <p:cNvSpPr/>
          <p:nvPr/>
        </p:nvSpPr>
        <p:spPr>
          <a:xfrm>
            <a:off x="3039480" y="20300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72" name="Rectangle 18"/>
          <p:cNvSpPr/>
          <p:nvPr/>
        </p:nvSpPr>
        <p:spPr>
          <a:xfrm>
            <a:off x="3039480" y="3632040"/>
            <a:ext cx="1974600" cy="18871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3" name="Oval 19"/>
          <p:cNvSpPr/>
          <p:nvPr/>
        </p:nvSpPr>
        <p:spPr>
          <a:xfrm>
            <a:off x="3039480" y="36320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4" name="TextBox 20"/>
          <p:cNvSpPr/>
          <p:nvPr/>
        </p:nvSpPr>
        <p:spPr>
          <a:xfrm>
            <a:off x="3039480" y="36320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75" name="Rectangle 21"/>
          <p:cNvSpPr/>
          <p:nvPr/>
        </p:nvSpPr>
        <p:spPr>
          <a:xfrm>
            <a:off x="5047560" y="2030040"/>
            <a:ext cx="2029680" cy="34891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6" name="Oval 22"/>
          <p:cNvSpPr/>
          <p:nvPr/>
        </p:nvSpPr>
        <p:spPr>
          <a:xfrm>
            <a:off x="5047560" y="20300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7" name="TextBox 23"/>
          <p:cNvSpPr/>
          <p:nvPr/>
        </p:nvSpPr>
        <p:spPr>
          <a:xfrm>
            <a:off x="5047560" y="20300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78" name="Rectangle 24"/>
          <p:cNvSpPr/>
          <p:nvPr/>
        </p:nvSpPr>
        <p:spPr>
          <a:xfrm>
            <a:off x="603360" y="5552280"/>
            <a:ext cx="2874600" cy="1972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79" name="Oval 25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0" name="TextBox 26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81" name="TextBox 27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Parameter Set (</a:t>
            </a: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좌</a:t>
            </a: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Ext + 1~16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파라미터 선택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82" name="Oval 28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3" name="TextBox 29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84" name="TextBox 30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Scanner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Mark/Spot Shot Time·Jump/Polygon Delay·Laser On/Off Delay·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속도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85" name="Oval 31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6" name="TextBox 32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87" name="TextBox 33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Laser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Power #1/#2·Frequency·Pulse Duration·PRF·Waveform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88" name="Oval 34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89" name="TextBox 35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90" name="TextBox 36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Wobbel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Shape·Transversal·Longitudinal·Frequency (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위빙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91" name="Oval 37"/>
          <p:cNvSpPr/>
          <p:nvPr/>
        </p:nvSpPr>
        <p:spPr>
          <a:xfrm>
            <a:off x="7452360" y="52394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2" name="TextBox 38"/>
          <p:cNvSpPr/>
          <p:nvPr/>
        </p:nvSpPr>
        <p:spPr>
          <a:xfrm>
            <a:off x="7452360" y="52394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93" name="TextBox 39"/>
          <p:cNvSpPr/>
          <p:nvPr/>
        </p:nvSpPr>
        <p:spPr>
          <a:xfrm>
            <a:off x="7909560" y="51937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Ramping / </a:t>
            </a: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입출력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Start/End Power·Slope + Copy/Paste/Import/Export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294" name="Picture 40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5" name="TextBox 41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96" name="TextBox 42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6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298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02.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299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Recipe — Field Scan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00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LASA Scout/Field Scan 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팝업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(FieldScanDlg)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01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2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3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04" name="Picture 8" descr="FieldScanDlg.png"/>
          <p:cNvPicPr/>
          <p:nvPr/>
        </p:nvPicPr>
        <p:blipFill>
          <a:blip r:embed="rId1"/>
          <a:stretch/>
        </p:blipFill>
        <p:spPr>
          <a:xfrm>
            <a:off x="1329120" y="1600200"/>
            <a:ext cx="5022000" cy="4480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5" name="Rectangle 9"/>
          <p:cNvSpPr/>
          <p:nvPr/>
        </p:nvSpPr>
        <p:spPr>
          <a:xfrm>
            <a:off x="1418760" y="1830600"/>
            <a:ext cx="579960" cy="2300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6" name="Oval 10"/>
          <p:cNvSpPr/>
          <p:nvPr/>
        </p:nvSpPr>
        <p:spPr>
          <a:xfrm>
            <a:off x="1418760" y="18306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7" name="TextBox 11"/>
          <p:cNvSpPr/>
          <p:nvPr/>
        </p:nvSpPr>
        <p:spPr>
          <a:xfrm>
            <a:off x="1418760" y="18306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08" name="Rectangle 12"/>
          <p:cNvSpPr/>
          <p:nvPr/>
        </p:nvSpPr>
        <p:spPr>
          <a:xfrm>
            <a:off x="2028960" y="1830600"/>
            <a:ext cx="579960" cy="2300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09" name="Rectangle 13"/>
          <p:cNvSpPr/>
          <p:nvPr/>
        </p:nvSpPr>
        <p:spPr>
          <a:xfrm>
            <a:off x="1380600" y="2138040"/>
            <a:ext cx="4924080" cy="38912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0" name="Oval 14"/>
          <p:cNvSpPr/>
          <p:nvPr/>
        </p:nvSpPr>
        <p:spPr>
          <a:xfrm>
            <a:off x="1380600" y="21380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1" name="TextBox 15"/>
          <p:cNvSpPr/>
          <p:nvPr/>
        </p:nvSpPr>
        <p:spPr>
          <a:xfrm>
            <a:off x="1380600" y="21380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12" name="Rectangle 16"/>
          <p:cNvSpPr/>
          <p:nvPr/>
        </p:nvSpPr>
        <p:spPr>
          <a:xfrm>
            <a:off x="4316400" y="1830600"/>
            <a:ext cx="955440" cy="2300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3" name="Oval 17"/>
          <p:cNvSpPr/>
          <p:nvPr/>
        </p:nvSpPr>
        <p:spPr>
          <a:xfrm>
            <a:off x="4316400" y="18306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4" name="TextBox 18"/>
          <p:cNvSpPr/>
          <p:nvPr/>
        </p:nvSpPr>
        <p:spPr>
          <a:xfrm>
            <a:off x="4316400" y="18306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15" name="Rectangle 19"/>
          <p:cNvSpPr/>
          <p:nvPr/>
        </p:nvSpPr>
        <p:spPr>
          <a:xfrm>
            <a:off x="5310360" y="1830600"/>
            <a:ext cx="955440" cy="2300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6" name="Oval 20"/>
          <p:cNvSpPr/>
          <p:nvPr/>
        </p:nvSpPr>
        <p:spPr>
          <a:xfrm>
            <a:off x="5310360" y="18306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7" name="TextBox 21"/>
          <p:cNvSpPr/>
          <p:nvPr/>
        </p:nvSpPr>
        <p:spPr>
          <a:xfrm>
            <a:off x="5310360" y="18306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18" name="Oval 22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19" name="TextBox 23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20" name="TextBox 24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Select All / Deselect All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스캔 필드 전체 선택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해제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21" name="Oval 25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2" name="TextBox 26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23" name="TextBox 27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필드 셀 그리드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셀을 클릭하여 스캔 대상 필드 선택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24" name="Oval 28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5" name="TextBox 29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26" name="TextBox 30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스캔 필드 항목 저장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선택한 필드 항목 저장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27" name="Oval 31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28" name="TextBox 32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29" name="TextBox 33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SCAN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스카우트 이미지 촬영 실행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330" name="Picture 34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31" name="TextBox 35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32" name="TextBox 36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7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4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02.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35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Recipe — Model Editor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36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모델 편집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(UCModelEditor)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37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8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39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40" name="Picture 8" descr="UCModelEditor.png"/>
          <p:cNvPicPr/>
          <p:nvPr/>
        </p:nvPicPr>
        <p:blipFill>
          <a:blip r:embed="rId1"/>
          <a:stretch/>
        </p:blipFill>
        <p:spPr>
          <a:xfrm>
            <a:off x="548640" y="1865520"/>
            <a:ext cx="6583320" cy="39499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1" name="Rectangle 9"/>
          <p:cNvSpPr/>
          <p:nvPr/>
        </p:nvSpPr>
        <p:spPr>
          <a:xfrm>
            <a:off x="627480" y="2062800"/>
            <a:ext cx="1316520" cy="1972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2" name="Oval 10"/>
          <p:cNvSpPr/>
          <p:nvPr/>
        </p:nvSpPr>
        <p:spPr>
          <a:xfrm>
            <a:off x="627480" y="20628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3" name="TextBox 11"/>
          <p:cNvSpPr/>
          <p:nvPr/>
        </p:nvSpPr>
        <p:spPr>
          <a:xfrm>
            <a:off x="627480" y="20628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44" name="Rectangle 12"/>
          <p:cNvSpPr/>
          <p:nvPr/>
        </p:nvSpPr>
        <p:spPr>
          <a:xfrm>
            <a:off x="1970640" y="2062800"/>
            <a:ext cx="1316520" cy="1972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5" name="Rectangle 13"/>
          <p:cNvSpPr/>
          <p:nvPr/>
        </p:nvSpPr>
        <p:spPr>
          <a:xfrm>
            <a:off x="680400" y="2365560"/>
            <a:ext cx="6319800" cy="33177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6" name="Oval 14"/>
          <p:cNvSpPr/>
          <p:nvPr/>
        </p:nvSpPr>
        <p:spPr>
          <a:xfrm>
            <a:off x="680400" y="236556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7" name="TextBox 15"/>
          <p:cNvSpPr/>
          <p:nvPr/>
        </p:nvSpPr>
        <p:spPr>
          <a:xfrm>
            <a:off x="680400" y="236556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48" name="Oval 16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49" name="TextBox 17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50" name="TextBox 18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Equipment Specific / Teaching Run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상단 토글로 편집 모드 선택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51" name="Oval 19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2" name="TextBox 20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53" name="TextBox 21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편집 영역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토글에 따라 외부 에디터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(GridEquipmentSpecificEdit / GridTeachingRunEdit)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주입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354" name="Picture 22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5" name="TextBox 23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56" name="TextBox 24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8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58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02.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59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Recipe — Change History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60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레시피 변경 이력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(UCRecipeChangeHistory)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61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2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3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64" name="Picture 8" descr="UCRecipeChangeHistory.png"/>
          <p:cNvPicPr/>
          <p:nvPr/>
        </p:nvPicPr>
        <p:blipFill>
          <a:blip r:embed="rId1"/>
          <a:stretch/>
        </p:blipFill>
        <p:spPr>
          <a:xfrm>
            <a:off x="548640" y="1733760"/>
            <a:ext cx="6583320" cy="4213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5" name="Rectangle 9"/>
          <p:cNvSpPr/>
          <p:nvPr/>
        </p:nvSpPr>
        <p:spPr>
          <a:xfrm>
            <a:off x="877680" y="1996920"/>
            <a:ext cx="4713480" cy="2631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6" name="Oval 10"/>
          <p:cNvSpPr/>
          <p:nvPr/>
        </p:nvSpPr>
        <p:spPr>
          <a:xfrm>
            <a:off x="877680" y="199692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7" name="TextBox 11"/>
          <p:cNvSpPr/>
          <p:nvPr/>
        </p:nvSpPr>
        <p:spPr>
          <a:xfrm>
            <a:off x="877680" y="19969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68" name="Rectangle 12"/>
          <p:cNvSpPr/>
          <p:nvPr/>
        </p:nvSpPr>
        <p:spPr>
          <a:xfrm>
            <a:off x="5684040" y="2036520"/>
            <a:ext cx="1053000" cy="2102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69" name="Oval 13"/>
          <p:cNvSpPr/>
          <p:nvPr/>
        </p:nvSpPr>
        <p:spPr>
          <a:xfrm>
            <a:off x="5684040" y="203652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0" name="TextBox 14"/>
          <p:cNvSpPr/>
          <p:nvPr/>
        </p:nvSpPr>
        <p:spPr>
          <a:xfrm>
            <a:off x="5684040" y="20365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71" name="Rectangle 15"/>
          <p:cNvSpPr/>
          <p:nvPr/>
        </p:nvSpPr>
        <p:spPr>
          <a:xfrm>
            <a:off x="877680" y="2523600"/>
            <a:ext cx="5924880" cy="30938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2" name="Oval 16"/>
          <p:cNvSpPr/>
          <p:nvPr/>
        </p:nvSpPr>
        <p:spPr>
          <a:xfrm>
            <a:off x="877680" y="25236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3" name="TextBox 17"/>
          <p:cNvSpPr/>
          <p:nvPr/>
        </p:nvSpPr>
        <p:spPr>
          <a:xfrm>
            <a:off x="877680" y="25236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74" name="Oval 18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5" name="TextBox 19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76" name="TextBox 20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Start Date / End Date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조회할 기간 지정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(DatePicker)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77" name="Oval 21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78" name="TextBox 22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79" name="TextBox 23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Search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지정 기간 내 변경 이력 조회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80" name="Oval 24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1" name="TextBox 25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82" name="TextBox 26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이력 표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Date · RecipeName · Description(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변경 내용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383" name="Picture 27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84" name="TextBox 28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85" name="TextBox 29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9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7" name="Rectangle 2"/>
          <p:cNvSpPr/>
          <p:nvPr/>
        </p:nvSpPr>
        <p:spPr>
          <a:xfrm>
            <a:off x="0" y="3547800"/>
            <a:ext cx="12191400" cy="330984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88" name="TextBox 3"/>
          <p:cNvSpPr/>
          <p:nvPr/>
        </p:nvSpPr>
        <p:spPr>
          <a:xfrm>
            <a:off x="822960" y="1188720"/>
            <a:ext cx="548604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3000" b="1" u="none" strike="noStrike">
                <a:solidFill>
                  <a:srgbClr val="0070c0"/>
                </a:solidFill>
                <a:effectLst/>
                <a:uFillTx/>
                <a:latin typeface="Arial"/>
                <a:ea typeface="굴림"/>
              </a:rPr>
              <a:t>03</a:t>
            </a:r>
            <a:endParaRPr lang="en-US" sz="1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89" name="Rectangle 4"/>
          <p:cNvSpPr/>
          <p:nvPr/>
        </p:nvSpPr>
        <p:spPr>
          <a:xfrm>
            <a:off x="868680" y="3703320"/>
            <a:ext cx="2194200" cy="543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9720" bIns="97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0" name="TextBox 5"/>
          <p:cNvSpPr/>
          <p:nvPr/>
        </p:nvSpPr>
        <p:spPr>
          <a:xfrm>
            <a:off x="868680" y="3886200"/>
            <a:ext cx="914364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Manual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20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수동 조작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391" name="Picture 6" descr="Ubisam_logo_transparent.png"/>
          <p:cNvPicPr/>
          <p:nvPr/>
        </p:nvPicPr>
        <p:blipFill>
          <a:blip r:embed="rId1"/>
          <a:stretch/>
        </p:blipFill>
        <p:spPr>
          <a:xfrm>
            <a:off x="10332720" y="502920"/>
            <a:ext cx="1333080" cy="456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3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03.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94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Manual — Scanner Operation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95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스캐너 수동 조작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(UCManualScannerOperation)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396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7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398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399" name="Picture 8" descr="UCManualScannerOperation.png"/>
          <p:cNvPicPr/>
          <p:nvPr/>
        </p:nvPicPr>
        <p:blipFill>
          <a:blip r:embed="rId1"/>
          <a:stretch/>
        </p:blipFill>
        <p:spPr>
          <a:xfrm>
            <a:off x="548640" y="1645920"/>
            <a:ext cx="6583320" cy="438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0" name="Rectangle 9"/>
          <p:cNvSpPr/>
          <p:nvPr/>
        </p:nvSpPr>
        <p:spPr>
          <a:xfrm>
            <a:off x="3515040" y="1799640"/>
            <a:ext cx="705600" cy="2192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1" name="Oval 10"/>
          <p:cNvSpPr/>
          <p:nvPr/>
        </p:nvSpPr>
        <p:spPr>
          <a:xfrm>
            <a:off x="3515040" y="17996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2" name="TextBox 11"/>
          <p:cNvSpPr/>
          <p:nvPr/>
        </p:nvSpPr>
        <p:spPr>
          <a:xfrm>
            <a:off x="3515040" y="17996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03" name="Rectangle 12"/>
          <p:cNvSpPr/>
          <p:nvPr/>
        </p:nvSpPr>
        <p:spPr>
          <a:xfrm>
            <a:off x="603360" y="2052000"/>
            <a:ext cx="3638880" cy="39279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4" name="Rectangle 13"/>
          <p:cNvSpPr/>
          <p:nvPr/>
        </p:nvSpPr>
        <p:spPr>
          <a:xfrm>
            <a:off x="4275720" y="1799640"/>
            <a:ext cx="2801520" cy="306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5" name="Oval 14"/>
          <p:cNvSpPr/>
          <p:nvPr/>
        </p:nvSpPr>
        <p:spPr>
          <a:xfrm>
            <a:off x="4275720" y="17996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6" name="TextBox 15"/>
          <p:cNvSpPr/>
          <p:nvPr/>
        </p:nvSpPr>
        <p:spPr>
          <a:xfrm>
            <a:off x="4275720" y="17996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07" name="Rectangle 16"/>
          <p:cNvSpPr/>
          <p:nvPr/>
        </p:nvSpPr>
        <p:spPr>
          <a:xfrm>
            <a:off x="4275720" y="2139840"/>
            <a:ext cx="2801520" cy="14040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8" name="Oval 17"/>
          <p:cNvSpPr/>
          <p:nvPr/>
        </p:nvSpPr>
        <p:spPr>
          <a:xfrm>
            <a:off x="4275720" y="21398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09" name="TextBox 18"/>
          <p:cNvSpPr/>
          <p:nvPr/>
        </p:nvSpPr>
        <p:spPr>
          <a:xfrm>
            <a:off x="4275720" y="21398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10" name="Rectangle 19"/>
          <p:cNvSpPr/>
          <p:nvPr/>
        </p:nvSpPr>
        <p:spPr>
          <a:xfrm>
            <a:off x="4308480" y="3741840"/>
            <a:ext cx="1159200" cy="22050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1" name="Oval 20"/>
          <p:cNvSpPr/>
          <p:nvPr/>
        </p:nvSpPr>
        <p:spPr>
          <a:xfrm>
            <a:off x="4308480" y="37418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2" name="TextBox 21"/>
          <p:cNvSpPr/>
          <p:nvPr/>
        </p:nvSpPr>
        <p:spPr>
          <a:xfrm>
            <a:off x="4308480" y="37418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13" name="Rectangle 22"/>
          <p:cNvSpPr/>
          <p:nvPr/>
        </p:nvSpPr>
        <p:spPr>
          <a:xfrm>
            <a:off x="5501160" y="3741840"/>
            <a:ext cx="1543320" cy="22050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4" name="Oval 23"/>
          <p:cNvSpPr/>
          <p:nvPr/>
        </p:nvSpPr>
        <p:spPr>
          <a:xfrm>
            <a:off x="5501160" y="37418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5" name="TextBox 24"/>
          <p:cNvSpPr/>
          <p:nvPr/>
        </p:nvSpPr>
        <p:spPr>
          <a:xfrm>
            <a:off x="5501160" y="37418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16" name="Oval 25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17" name="TextBox 26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18" name="TextBox 27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Select Field / Camera View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스캔 필드 선택 및 카메라 영상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19" name="Oval 28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0" name="TextBox 29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21" name="TextBox 30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X / Y[mm] · Status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현재 스캐너 좌표 및 동작 상태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22" name="Oval 31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3" name="TextBox 32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24" name="TextBox 33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Scanner Motion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조그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(↑↓←→·HOME)·Step·Speed(LOW/MID/HIGH)·ABS/REL·Move X/Y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25" name="Oval 34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6" name="TextBox 35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27" name="TextBox 36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Control Setting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Power #1/#2·Frequency·Pulse Width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28" name="Oval 37"/>
          <p:cNvSpPr/>
          <p:nvPr/>
        </p:nvSpPr>
        <p:spPr>
          <a:xfrm>
            <a:off x="7452360" y="52394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29" name="TextBox 38"/>
          <p:cNvSpPr/>
          <p:nvPr/>
        </p:nvSpPr>
        <p:spPr>
          <a:xfrm>
            <a:off x="7452360" y="52394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30" name="TextBox 39"/>
          <p:cNvSpPr/>
          <p:nvPr/>
        </p:nvSpPr>
        <p:spPr>
          <a:xfrm>
            <a:off x="7909560" y="51937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Laser Shot Control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Timer Set(Use Spot Time·Time·Laser Fire)·Laser On/Off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431" name="Picture 40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32" name="TextBox 41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33" name="TextBox 42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10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5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03.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36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Manual — Select Scout Field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37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[Select Field] 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팝업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(WDSelectScoutField)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38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39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0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41" name="Picture 8" descr="WDSelectScoutField.png"/>
          <p:cNvPicPr/>
          <p:nvPr/>
        </p:nvPicPr>
        <p:blipFill>
          <a:blip r:embed="rId1"/>
          <a:stretch/>
        </p:blipFill>
        <p:spPr>
          <a:xfrm>
            <a:off x="1336680" y="1600200"/>
            <a:ext cx="5007240" cy="4480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42" name="Rectangle 9"/>
          <p:cNvSpPr/>
          <p:nvPr/>
        </p:nvSpPr>
        <p:spPr>
          <a:xfrm>
            <a:off x="1415880" y="1797840"/>
            <a:ext cx="632160" cy="1839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3" name="Oval 10"/>
          <p:cNvSpPr/>
          <p:nvPr/>
        </p:nvSpPr>
        <p:spPr>
          <a:xfrm>
            <a:off x="1415880" y="17978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4" name="TextBox 11"/>
          <p:cNvSpPr/>
          <p:nvPr/>
        </p:nvSpPr>
        <p:spPr>
          <a:xfrm>
            <a:off x="1415880" y="17978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45" name="Rectangle 12"/>
          <p:cNvSpPr/>
          <p:nvPr/>
        </p:nvSpPr>
        <p:spPr>
          <a:xfrm>
            <a:off x="2074680" y="1797840"/>
            <a:ext cx="632160" cy="1839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6" name="Oval 13"/>
          <p:cNvSpPr/>
          <p:nvPr/>
        </p:nvSpPr>
        <p:spPr>
          <a:xfrm>
            <a:off x="2074680" y="17978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7" name="TextBox 14"/>
          <p:cNvSpPr/>
          <p:nvPr/>
        </p:nvSpPr>
        <p:spPr>
          <a:xfrm>
            <a:off x="2074680" y="17978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48" name="Rectangle 15"/>
          <p:cNvSpPr/>
          <p:nvPr/>
        </p:nvSpPr>
        <p:spPr>
          <a:xfrm>
            <a:off x="2733480" y="1797840"/>
            <a:ext cx="632160" cy="1839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49" name="Rectangle 16"/>
          <p:cNvSpPr/>
          <p:nvPr/>
        </p:nvSpPr>
        <p:spPr>
          <a:xfrm>
            <a:off x="3392280" y="1797840"/>
            <a:ext cx="632160" cy="1839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0" name="Rectangle 17"/>
          <p:cNvSpPr/>
          <p:nvPr/>
        </p:nvSpPr>
        <p:spPr>
          <a:xfrm>
            <a:off x="4051440" y="1797840"/>
            <a:ext cx="632160" cy="1839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1" name="Oval 18"/>
          <p:cNvSpPr/>
          <p:nvPr/>
        </p:nvSpPr>
        <p:spPr>
          <a:xfrm>
            <a:off x="4051440" y="17978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2" name="TextBox 19"/>
          <p:cNvSpPr/>
          <p:nvPr/>
        </p:nvSpPr>
        <p:spPr>
          <a:xfrm>
            <a:off x="4051440" y="17978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53" name="Rectangle 20"/>
          <p:cNvSpPr/>
          <p:nvPr/>
        </p:nvSpPr>
        <p:spPr>
          <a:xfrm>
            <a:off x="1415880" y="2035080"/>
            <a:ext cx="4849200" cy="393984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4" name="Oval 21"/>
          <p:cNvSpPr/>
          <p:nvPr/>
        </p:nvSpPr>
        <p:spPr>
          <a:xfrm>
            <a:off x="1415880" y="20350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5" name="TextBox 22"/>
          <p:cNvSpPr/>
          <p:nvPr/>
        </p:nvSpPr>
        <p:spPr>
          <a:xfrm>
            <a:off x="1415880" y="20350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56" name="Oval 23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57" name="TextBox 24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58" name="TextBox 25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Edit Pos Idx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필드 위치 인덱스 편집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59" name="Oval 26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0" name="TextBox 27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61" name="TextBox 28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Select / Deselect All · Invert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필드 일괄 선택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해제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반전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62" name="Oval 29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3" name="TextBox 30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64" name="TextBox 31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Save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선택 필드 저장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(FieldHelper.json,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페이지별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65" name="Oval 32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66" name="TextBox 33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67" name="TextBox 34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필드 그리드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다중 선택 필드 셀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예시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5×6)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468" name="Picture 35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9" name="TextBox 36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70" name="TextBox 37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11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2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03.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73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Manual — Model Finder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74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패턴 검색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(UCManualModelFinder)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75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6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77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478" name="Picture 8" descr="UCManualModelFinder.png"/>
          <p:cNvPicPr/>
          <p:nvPr/>
        </p:nvPicPr>
        <p:blipFill>
          <a:blip r:embed="rId1"/>
          <a:stretch/>
        </p:blipFill>
        <p:spPr>
          <a:xfrm>
            <a:off x="548640" y="1645920"/>
            <a:ext cx="6583320" cy="438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79" name="Rectangle 9"/>
          <p:cNvSpPr/>
          <p:nvPr/>
        </p:nvSpPr>
        <p:spPr>
          <a:xfrm>
            <a:off x="4282920" y="1821600"/>
            <a:ext cx="800640" cy="26514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0" name="Oval 10"/>
          <p:cNvSpPr/>
          <p:nvPr/>
        </p:nvSpPr>
        <p:spPr>
          <a:xfrm>
            <a:off x="4282920" y="18216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1" name="TextBox 11"/>
          <p:cNvSpPr/>
          <p:nvPr/>
        </p:nvSpPr>
        <p:spPr>
          <a:xfrm>
            <a:off x="4282920" y="18216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82" name="Rectangle 12"/>
          <p:cNvSpPr/>
          <p:nvPr/>
        </p:nvSpPr>
        <p:spPr>
          <a:xfrm>
            <a:off x="5139000" y="1974960"/>
            <a:ext cx="924840" cy="24649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3" name="Oval 13"/>
          <p:cNvSpPr/>
          <p:nvPr/>
        </p:nvSpPr>
        <p:spPr>
          <a:xfrm>
            <a:off x="5139000" y="197496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4" name="TextBox 14"/>
          <p:cNvSpPr/>
          <p:nvPr/>
        </p:nvSpPr>
        <p:spPr>
          <a:xfrm>
            <a:off x="5139000" y="197496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85" name="Rectangle 15"/>
          <p:cNvSpPr/>
          <p:nvPr/>
        </p:nvSpPr>
        <p:spPr>
          <a:xfrm>
            <a:off x="6097320" y="1974960"/>
            <a:ext cx="924840" cy="24649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6" name="Oval 16"/>
          <p:cNvSpPr/>
          <p:nvPr/>
        </p:nvSpPr>
        <p:spPr>
          <a:xfrm>
            <a:off x="6097320" y="197496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7" name="TextBox 17"/>
          <p:cNvSpPr/>
          <p:nvPr/>
        </p:nvSpPr>
        <p:spPr>
          <a:xfrm>
            <a:off x="6097320" y="197496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88" name="Rectangle 18"/>
          <p:cNvSpPr/>
          <p:nvPr/>
        </p:nvSpPr>
        <p:spPr>
          <a:xfrm>
            <a:off x="5171760" y="2128680"/>
            <a:ext cx="859320" cy="7459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89" name="Oval 19"/>
          <p:cNvSpPr/>
          <p:nvPr/>
        </p:nvSpPr>
        <p:spPr>
          <a:xfrm>
            <a:off x="5171760" y="21286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0" name="TextBox 20"/>
          <p:cNvSpPr/>
          <p:nvPr/>
        </p:nvSpPr>
        <p:spPr>
          <a:xfrm>
            <a:off x="5171760" y="21286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91" name="Rectangle 21"/>
          <p:cNvSpPr/>
          <p:nvPr/>
        </p:nvSpPr>
        <p:spPr>
          <a:xfrm>
            <a:off x="5171760" y="2885760"/>
            <a:ext cx="859320" cy="13017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2" name="Rectangle 22"/>
          <p:cNvSpPr/>
          <p:nvPr/>
        </p:nvSpPr>
        <p:spPr>
          <a:xfrm>
            <a:off x="5171760" y="4199040"/>
            <a:ext cx="840960" cy="1861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3" name="Oval 23"/>
          <p:cNvSpPr/>
          <p:nvPr/>
        </p:nvSpPr>
        <p:spPr>
          <a:xfrm>
            <a:off x="5171760" y="41990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4" name="TextBox 24"/>
          <p:cNvSpPr/>
          <p:nvPr/>
        </p:nvSpPr>
        <p:spPr>
          <a:xfrm>
            <a:off x="5171760" y="41990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95" name="Rectangle 25"/>
          <p:cNvSpPr/>
          <p:nvPr/>
        </p:nvSpPr>
        <p:spPr>
          <a:xfrm>
            <a:off x="4282920" y="4539240"/>
            <a:ext cx="2772000" cy="14187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6" name="Oval 26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497" name="TextBox 27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98" name="TextBox 28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File Path Manager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Model / Page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트리에서 이미지 선택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499" name="Oval 29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0" name="TextBox 30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01" name="TextBox 31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Current Model Param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현재 모델 파라미터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02" name="Oval 32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3" name="TextBox 33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04" name="TextBox 34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Test Model Param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테스트 모델 파라미터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05" name="Oval 35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6" name="TextBox 36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07" name="TextBox 37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ROI · Model Control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ROI(LT_X/Y·W·H) · Accept·Certainty·Scale·Angle·Smooth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08" name="Oval 38"/>
          <p:cNvSpPr/>
          <p:nvPr/>
        </p:nvSpPr>
        <p:spPr>
          <a:xfrm>
            <a:off x="7452360" y="52394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09" name="TextBox 39"/>
          <p:cNvSpPr/>
          <p:nvPr/>
        </p:nvSpPr>
        <p:spPr>
          <a:xfrm>
            <a:off x="7452360" y="52394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10" name="TextBox 40"/>
          <p:cNvSpPr/>
          <p:nvPr/>
        </p:nvSpPr>
        <p:spPr>
          <a:xfrm>
            <a:off x="7909560" y="51937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PREV·NEXT·FIND·GRAB FIND / Pattern List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패턴 탐색 실행 및 결과 목록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11" name="Picture 41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2" name="TextBox 42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13" name="TextBox 43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12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5" name="Rectangle 2"/>
          <p:cNvSpPr/>
          <p:nvPr/>
        </p:nvSpPr>
        <p:spPr>
          <a:xfrm>
            <a:off x="0" y="3547800"/>
            <a:ext cx="12191400" cy="330984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6" name="TextBox 3"/>
          <p:cNvSpPr/>
          <p:nvPr/>
        </p:nvSpPr>
        <p:spPr>
          <a:xfrm>
            <a:off x="822960" y="1188720"/>
            <a:ext cx="548604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3000" b="1" u="none" strike="noStrike">
                <a:solidFill>
                  <a:srgbClr val="0070c0"/>
                </a:solidFill>
                <a:effectLst/>
                <a:uFillTx/>
                <a:latin typeface="Arial"/>
                <a:ea typeface="굴림"/>
              </a:rPr>
              <a:t>04</a:t>
            </a:r>
            <a:endParaRPr lang="en-US" sz="1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17" name="Rectangle 4"/>
          <p:cNvSpPr/>
          <p:nvPr/>
        </p:nvSpPr>
        <p:spPr>
          <a:xfrm>
            <a:off x="868680" y="3703320"/>
            <a:ext cx="2194200" cy="543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9720" bIns="97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18" name="TextBox 5"/>
          <p:cNvSpPr/>
          <p:nvPr/>
        </p:nvSpPr>
        <p:spPr>
          <a:xfrm>
            <a:off x="868680" y="3886200"/>
            <a:ext cx="914364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Calibration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20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보정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19" name="Picture 6" descr="Ubisam_logo_transparent.png"/>
          <p:cNvPicPr/>
          <p:nvPr/>
        </p:nvPicPr>
        <p:blipFill>
          <a:blip r:embed="rId1"/>
          <a:stretch/>
        </p:blipFill>
        <p:spPr>
          <a:xfrm>
            <a:off x="10332720" y="502920"/>
            <a:ext cx="1333080" cy="456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1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04.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22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Calibration — Scanner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23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스캐너 보정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(UCScannerCalibration)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24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5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6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27" name="Picture 8" descr="UCScannerCalibration.png"/>
          <p:cNvPicPr/>
          <p:nvPr/>
        </p:nvPicPr>
        <p:blipFill>
          <a:blip r:embed="rId1"/>
          <a:stretch/>
        </p:blipFill>
        <p:spPr>
          <a:xfrm>
            <a:off x="548640" y="1645920"/>
            <a:ext cx="6583320" cy="438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8" name="Rectangle 9"/>
          <p:cNvSpPr/>
          <p:nvPr/>
        </p:nvSpPr>
        <p:spPr>
          <a:xfrm>
            <a:off x="603360" y="1799640"/>
            <a:ext cx="2761200" cy="22564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29" name="Oval 10"/>
          <p:cNvSpPr/>
          <p:nvPr/>
        </p:nvSpPr>
        <p:spPr>
          <a:xfrm>
            <a:off x="603360" y="17996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0" name="TextBox 11"/>
          <p:cNvSpPr/>
          <p:nvPr/>
        </p:nvSpPr>
        <p:spPr>
          <a:xfrm>
            <a:off x="603360" y="17996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31" name="Rectangle 12"/>
          <p:cNvSpPr/>
          <p:nvPr/>
        </p:nvSpPr>
        <p:spPr>
          <a:xfrm>
            <a:off x="3398040" y="1799640"/>
            <a:ext cx="3679200" cy="8226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2" name="Oval 13"/>
          <p:cNvSpPr/>
          <p:nvPr/>
        </p:nvSpPr>
        <p:spPr>
          <a:xfrm>
            <a:off x="3398040" y="17996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3" name="TextBox 14"/>
          <p:cNvSpPr/>
          <p:nvPr/>
        </p:nvSpPr>
        <p:spPr>
          <a:xfrm>
            <a:off x="3398040" y="17996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34" name="Rectangle 15"/>
          <p:cNvSpPr/>
          <p:nvPr/>
        </p:nvSpPr>
        <p:spPr>
          <a:xfrm>
            <a:off x="3398040" y="2655360"/>
            <a:ext cx="1824840" cy="1206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5" name="Oval 16"/>
          <p:cNvSpPr/>
          <p:nvPr/>
        </p:nvSpPr>
        <p:spPr>
          <a:xfrm>
            <a:off x="3398040" y="265536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6" name="TextBox 17"/>
          <p:cNvSpPr/>
          <p:nvPr/>
        </p:nvSpPr>
        <p:spPr>
          <a:xfrm>
            <a:off x="3398040" y="265536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37" name="Rectangle 18"/>
          <p:cNvSpPr/>
          <p:nvPr/>
        </p:nvSpPr>
        <p:spPr>
          <a:xfrm>
            <a:off x="5252400" y="2655360"/>
            <a:ext cx="1824840" cy="1206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8" name="Oval 19"/>
          <p:cNvSpPr/>
          <p:nvPr/>
        </p:nvSpPr>
        <p:spPr>
          <a:xfrm>
            <a:off x="5252400" y="265536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39" name="TextBox 20"/>
          <p:cNvSpPr/>
          <p:nvPr/>
        </p:nvSpPr>
        <p:spPr>
          <a:xfrm>
            <a:off x="5252400" y="265536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0" name="Rectangle 21"/>
          <p:cNvSpPr/>
          <p:nvPr/>
        </p:nvSpPr>
        <p:spPr>
          <a:xfrm>
            <a:off x="3398040" y="3895200"/>
            <a:ext cx="3679200" cy="20844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1" name="Oval 22"/>
          <p:cNvSpPr/>
          <p:nvPr/>
        </p:nvSpPr>
        <p:spPr>
          <a:xfrm>
            <a:off x="3398040" y="38952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2" name="TextBox 23"/>
          <p:cNvSpPr/>
          <p:nvPr/>
        </p:nvSpPr>
        <p:spPr>
          <a:xfrm>
            <a:off x="3398040" y="38952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3" name="Rectangle 24"/>
          <p:cNvSpPr/>
          <p:nvPr/>
        </p:nvSpPr>
        <p:spPr>
          <a:xfrm>
            <a:off x="625320" y="4089240"/>
            <a:ext cx="2717280" cy="18687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4" name="Oval 25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5" name="TextBox 26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6" name="TextBox 27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Vision Correction List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보정점 목록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(No·Row·MasterX/Y·VisX/Y)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7" name="Oval 28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48" name="TextBox 29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49" name="TextBox 30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Correction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Param/Control·Apply·Save DataFile·Run CorrectionPro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0" name="Oval 31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1" name="TextBox 32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2" name="TextBox 33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Scanner Calibration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Vision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파라미터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·Run Scanner Calib / Stop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3" name="Oval 34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4" name="TextBox 35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5" name="TextBox 36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Mark Grid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Laser Param·Run Mark Grid / Stop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6" name="Oval 37"/>
          <p:cNvSpPr/>
          <p:nvPr/>
        </p:nvSpPr>
        <p:spPr>
          <a:xfrm>
            <a:off x="7452360" y="52394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57" name="TextBox 38"/>
          <p:cNvSpPr/>
          <p:nvPr/>
        </p:nvSpPr>
        <p:spPr>
          <a:xfrm>
            <a:off x="7452360" y="52394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5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58" name="TextBox 39"/>
          <p:cNvSpPr/>
          <p:nvPr/>
        </p:nvSpPr>
        <p:spPr>
          <a:xfrm>
            <a:off x="7909560" y="51937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Pattern List / Camera View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패턴 목록 및 카메라 영상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59" name="Picture 40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60" name="TextBox 41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61" name="TextBox 42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13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3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04.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64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Calibration — Pixel Resolution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65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픽셀 해상도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(UCCameraPixelResolution)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66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7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68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569" name="Picture 8" descr="UCCameraPixelResolution.png"/>
          <p:cNvPicPr/>
          <p:nvPr/>
        </p:nvPicPr>
        <p:blipFill>
          <a:blip r:embed="rId1"/>
          <a:stretch/>
        </p:blipFill>
        <p:spPr>
          <a:xfrm>
            <a:off x="548640" y="1645920"/>
            <a:ext cx="6583320" cy="438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70" name="Rectangle 9"/>
          <p:cNvSpPr/>
          <p:nvPr/>
        </p:nvSpPr>
        <p:spPr>
          <a:xfrm>
            <a:off x="603360" y="1799640"/>
            <a:ext cx="2761200" cy="41803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1" name="Oval 10"/>
          <p:cNvSpPr/>
          <p:nvPr/>
        </p:nvSpPr>
        <p:spPr>
          <a:xfrm>
            <a:off x="603360" y="17996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2" name="TextBox 11"/>
          <p:cNvSpPr/>
          <p:nvPr/>
        </p:nvSpPr>
        <p:spPr>
          <a:xfrm>
            <a:off x="603360" y="17996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73" name="Rectangle 12"/>
          <p:cNvSpPr/>
          <p:nvPr/>
        </p:nvSpPr>
        <p:spPr>
          <a:xfrm>
            <a:off x="3398040" y="1799640"/>
            <a:ext cx="3679200" cy="20919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4" name="Oval 13"/>
          <p:cNvSpPr/>
          <p:nvPr/>
        </p:nvSpPr>
        <p:spPr>
          <a:xfrm>
            <a:off x="3398040" y="17996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5" name="TextBox 14"/>
          <p:cNvSpPr/>
          <p:nvPr/>
        </p:nvSpPr>
        <p:spPr>
          <a:xfrm>
            <a:off x="3398040" y="17996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76" name="Rectangle 15"/>
          <p:cNvSpPr/>
          <p:nvPr/>
        </p:nvSpPr>
        <p:spPr>
          <a:xfrm>
            <a:off x="3430800" y="4074480"/>
            <a:ext cx="1791720" cy="18723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7" name="Oval 16"/>
          <p:cNvSpPr/>
          <p:nvPr/>
        </p:nvSpPr>
        <p:spPr>
          <a:xfrm>
            <a:off x="3430800" y="40744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78" name="TextBox 17"/>
          <p:cNvSpPr/>
          <p:nvPr/>
        </p:nvSpPr>
        <p:spPr>
          <a:xfrm>
            <a:off x="3430800" y="40744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79" name="Rectangle 18"/>
          <p:cNvSpPr/>
          <p:nvPr/>
        </p:nvSpPr>
        <p:spPr>
          <a:xfrm>
            <a:off x="5252400" y="4074480"/>
            <a:ext cx="1791720" cy="18723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0" name="Oval 19"/>
          <p:cNvSpPr/>
          <p:nvPr/>
        </p:nvSpPr>
        <p:spPr>
          <a:xfrm>
            <a:off x="5252400" y="40744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1" name="TextBox 20"/>
          <p:cNvSpPr/>
          <p:nvPr/>
        </p:nvSpPr>
        <p:spPr>
          <a:xfrm>
            <a:off x="5252400" y="40744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82" name="Oval 21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3" name="TextBox 22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84" name="TextBox 23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Vision Cross Line Coordinate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No·Index·Vision X/Y·Distance (Sort X/Y·Delete Data)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85" name="Oval 24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6" name="TextBox 25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87" name="TextBox 26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Graphic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Load Image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로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Cross Line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이미지 표시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88" name="Oval 27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89" name="TextBox 28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90" name="TextBox 29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Find Cross Line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Canny Threshold·RHO·Line Threshold·Line Length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등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91" name="Oval 30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2" name="TextBox 31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93" name="TextBox 32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Calculate Distance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Pixel Distance·Cross Design Distance·Magnification Result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594" name="Picture 33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5" name="TextBox 34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596" name="TextBox 35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14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8" name="Rectangle 2"/>
          <p:cNvSpPr/>
          <p:nvPr/>
        </p:nvSpPr>
        <p:spPr>
          <a:xfrm>
            <a:off x="0" y="3547800"/>
            <a:ext cx="12191400" cy="3309840"/>
          </a:xfrm>
          <a:prstGeom prst="rect">
            <a:avLst/>
          </a:prstGeom>
          <a:solidFill>
            <a:srgbClr val="0070c0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599" name="TextBox 3"/>
          <p:cNvSpPr/>
          <p:nvPr/>
        </p:nvSpPr>
        <p:spPr>
          <a:xfrm>
            <a:off x="822960" y="1188720"/>
            <a:ext cx="548604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13000" b="1" u="none" strike="noStrike">
                <a:solidFill>
                  <a:srgbClr val="0070c0"/>
                </a:solidFill>
                <a:effectLst/>
                <a:uFillTx/>
                <a:latin typeface="Arial"/>
                <a:ea typeface="굴림"/>
              </a:rPr>
              <a:t>05</a:t>
            </a:r>
            <a:endParaRPr lang="en-US" sz="1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00" name="Rectangle 4"/>
          <p:cNvSpPr/>
          <p:nvPr/>
        </p:nvSpPr>
        <p:spPr>
          <a:xfrm>
            <a:off x="868680" y="3703320"/>
            <a:ext cx="2194200" cy="5436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9720" bIns="972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1" name="TextBox 5"/>
          <p:cNvSpPr/>
          <p:nvPr/>
        </p:nvSpPr>
        <p:spPr>
          <a:xfrm>
            <a:off x="868680" y="3886200"/>
            <a:ext cx="9143640" cy="76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30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Monitoring</a:t>
            </a:r>
            <a:endParaRPr lang="en-US" sz="3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20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IO · PLC </a:t>
            </a:r>
            <a:r>
              <a:rPr lang="ko-KR" sz="20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모니터링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602" name="Picture 6" descr="Ubisam_logo_transparent.png"/>
          <p:cNvPicPr/>
          <p:nvPr/>
        </p:nvPicPr>
        <p:blipFill>
          <a:blip r:embed="rId1"/>
          <a:stretch/>
        </p:blipFill>
        <p:spPr>
          <a:xfrm>
            <a:off x="10332720" y="502920"/>
            <a:ext cx="1333080" cy="45684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4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05.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05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Monitoring — IO Interface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06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디지털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아날로그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IO (UCIOInterfaceView)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07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8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09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10" name="Picture 8" descr="UCIOInterfaceView.png"/>
          <p:cNvPicPr/>
          <p:nvPr/>
        </p:nvPicPr>
        <p:blipFill>
          <a:blip r:embed="rId1"/>
          <a:stretch/>
        </p:blipFill>
        <p:spPr>
          <a:xfrm>
            <a:off x="548640" y="2053440"/>
            <a:ext cx="6583320" cy="357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11" name="Rectangle 9"/>
          <p:cNvSpPr/>
          <p:nvPr/>
        </p:nvSpPr>
        <p:spPr>
          <a:xfrm>
            <a:off x="595800" y="2467440"/>
            <a:ext cx="1601640" cy="31129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2" name="Oval 10"/>
          <p:cNvSpPr/>
          <p:nvPr/>
        </p:nvSpPr>
        <p:spPr>
          <a:xfrm>
            <a:off x="595800" y="24674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3" name="TextBox 11"/>
          <p:cNvSpPr/>
          <p:nvPr/>
        </p:nvSpPr>
        <p:spPr>
          <a:xfrm>
            <a:off x="595800" y="24674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14" name="Rectangle 12"/>
          <p:cNvSpPr/>
          <p:nvPr/>
        </p:nvSpPr>
        <p:spPr>
          <a:xfrm>
            <a:off x="2225880" y="2467440"/>
            <a:ext cx="1601640" cy="31129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5" name="Rectangle 13"/>
          <p:cNvSpPr/>
          <p:nvPr/>
        </p:nvSpPr>
        <p:spPr>
          <a:xfrm>
            <a:off x="3853080" y="2467440"/>
            <a:ext cx="1601640" cy="31129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6" name="Oval 14"/>
          <p:cNvSpPr/>
          <p:nvPr/>
        </p:nvSpPr>
        <p:spPr>
          <a:xfrm>
            <a:off x="3853080" y="246744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7" name="TextBox 15"/>
          <p:cNvSpPr/>
          <p:nvPr/>
        </p:nvSpPr>
        <p:spPr>
          <a:xfrm>
            <a:off x="3853080" y="246744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18" name="Rectangle 16"/>
          <p:cNvSpPr/>
          <p:nvPr/>
        </p:nvSpPr>
        <p:spPr>
          <a:xfrm>
            <a:off x="5483160" y="2467440"/>
            <a:ext cx="1601640" cy="31129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19" name="Rectangle 17"/>
          <p:cNvSpPr/>
          <p:nvPr/>
        </p:nvSpPr>
        <p:spPr>
          <a:xfrm>
            <a:off x="3373200" y="2194560"/>
            <a:ext cx="441720" cy="234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0" name="Oval 18"/>
          <p:cNvSpPr/>
          <p:nvPr/>
        </p:nvSpPr>
        <p:spPr>
          <a:xfrm>
            <a:off x="3373200" y="219456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1" name="TextBox 19"/>
          <p:cNvSpPr/>
          <p:nvPr/>
        </p:nvSpPr>
        <p:spPr>
          <a:xfrm>
            <a:off x="3373200" y="219456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22" name="Rectangle 20"/>
          <p:cNvSpPr/>
          <p:nvPr/>
        </p:nvSpPr>
        <p:spPr>
          <a:xfrm>
            <a:off x="6633720" y="2194560"/>
            <a:ext cx="441720" cy="234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3" name="Oval 21"/>
          <p:cNvSpPr/>
          <p:nvPr/>
        </p:nvSpPr>
        <p:spPr>
          <a:xfrm>
            <a:off x="6633720" y="219456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4" name="TextBox 22"/>
          <p:cNvSpPr/>
          <p:nvPr/>
        </p:nvSpPr>
        <p:spPr>
          <a:xfrm>
            <a:off x="6633720" y="219456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25" name="Oval 23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6" name="TextBox 24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27" name="TextBox 25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Digital Inputs / Outputs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Address·Description·Status(LED)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28" name="Oval 26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29" name="TextBox 27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30" name="TextBox 28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Analog Inputs / Outputs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Address·Description·Status(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값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31" name="Oval 29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2" name="TextBox 30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33" name="TextBox 31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Set BIT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디지털 출력 비트 강제 설정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34" name="Oval 32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35" name="TextBox 33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36" name="TextBox 34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ChangeValue Set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아날로그 출력 값 변경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637" name="Picture 35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8" name="TextBox 36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39" name="TextBox 37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15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1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05.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42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Monitoring — PLC Bit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43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PLC 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비트 모니터링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(UCPLCBit)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44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5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6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47" name="Picture 8" descr="UCPLCBit.png"/>
          <p:cNvPicPr/>
          <p:nvPr/>
        </p:nvPicPr>
        <p:blipFill>
          <a:blip r:embed="rId1"/>
          <a:stretch/>
        </p:blipFill>
        <p:spPr>
          <a:xfrm>
            <a:off x="548640" y="2053440"/>
            <a:ext cx="6583320" cy="357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48" name="Rectangle 9"/>
          <p:cNvSpPr/>
          <p:nvPr/>
        </p:nvSpPr>
        <p:spPr>
          <a:xfrm>
            <a:off x="595800" y="2523600"/>
            <a:ext cx="3222360" cy="30564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49" name="Oval 10"/>
          <p:cNvSpPr/>
          <p:nvPr/>
        </p:nvSpPr>
        <p:spPr>
          <a:xfrm>
            <a:off x="595800" y="25236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0" name="TextBox 11"/>
          <p:cNvSpPr/>
          <p:nvPr/>
        </p:nvSpPr>
        <p:spPr>
          <a:xfrm>
            <a:off x="595800" y="25236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51" name="Rectangle 12"/>
          <p:cNvSpPr/>
          <p:nvPr/>
        </p:nvSpPr>
        <p:spPr>
          <a:xfrm>
            <a:off x="3865680" y="2523600"/>
            <a:ext cx="3222360" cy="30564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2" name="Rectangle 13"/>
          <p:cNvSpPr/>
          <p:nvPr/>
        </p:nvSpPr>
        <p:spPr>
          <a:xfrm>
            <a:off x="2617920" y="2203920"/>
            <a:ext cx="1166040" cy="2631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3" name="Oval 14"/>
          <p:cNvSpPr/>
          <p:nvPr/>
        </p:nvSpPr>
        <p:spPr>
          <a:xfrm>
            <a:off x="2617920" y="220392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4" name="TextBox 15"/>
          <p:cNvSpPr/>
          <p:nvPr/>
        </p:nvSpPr>
        <p:spPr>
          <a:xfrm>
            <a:off x="2617920" y="220392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55" name="Rectangle 16"/>
          <p:cNvSpPr/>
          <p:nvPr/>
        </p:nvSpPr>
        <p:spPr>
          <a:xfrm>
            <a:off x="5887800" y="2203920"/>
            <a:ext cx="1166040" cy="26316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6" name="Rectangle 17"/>
          <p:cNvSpPr/>
          <p:nvPr/>
        </p:nvSpPr>
        <p:spPr>
          <a:xfrm>
            <a:off x="5063040" y="2213280"/>
            <a:ext cx="799200" cy="2440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7" name="Oval 18"/>
          <p:cNvSpPr/>
          <p:nvPr/>
        </p:nvSpPr>
        <p:spPr>
          <a:xfrm>
            <a:off x="5063040" y="22132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58" name="TextBox 19"/>
          <p:cNvSpPr/>
          <p:nvPr/>
        </p:nvSpPr>
        <p:spPr>
          <a:xfrm>
            <a:off x="5063040" y="22132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59" name="Oval 20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0" name="TextBox 21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61" name="TextBox 22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Bit Input / Bit Output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Address·Description·Status(LED)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62" name="Oval 23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3" name="TextBox 24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64" name="TextBox 25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표시 옵션 </a:t>
            </a: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(With Description Only · Filter)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설명 있는 항목만 표시 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·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주소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/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설명 검색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65" name="Oval 26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66" name="TextBox 27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67" name="TextBox 28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ChangeValue Change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지정 주소 비트 값 변경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668" name="Picture 29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9" name="TextBox 30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70" name="TextBox 31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16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Rectangle 1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72" name="TextBox 2"/>
          <p:cNvSpPr/>
          <p:nvPr/>
        </p:nvSpPr>
        <p:spPr>
          <a:xfrm>
            <a:off x="502920" y="384120"/>
            <a:ext cx="566640" cy="42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05.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73" name="TextBox 3"/>
          <p:cNvSpPr/>
          <p:nvPr/>
        </p:nvSpPr>
        <p:spPr>
          <a:xfrm>
            <a:off x="1207080" y="365760"/>
            <a:ext cx="78634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defTabSz="457200">
              <a:lnSpc>
                <a:spcPct val="100000"/>
              </a:lnSpc>
            </a:pPr>
            <a:r>
              <a:rPr lang="en-US" sz="22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Monitoring — PLC Word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74" name="TextBox 4"/>
          <p:cNvSpPr/>
          <p:nvPr/>
        </p:nvSpPr>
        <p:spPr>
          <a:xfrm>
            <a:off x="1225440" y="786240"/>
            <a:ext cx="7863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PLC </a:t>
            </a:r>
            <a:r>
              <a:rPr lang="ko-KR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워드 모니터링 </a:t>
            </a:r>
            <a:r>
              <a:rPr lang="en-US" sz="12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(UCPLCWord)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75" name="Rectangle 5"/>
          <p:cNvSpPr/>
          <p:nvPr/>
        </p:nvSpPr>
        <p:spPr>
          <a:xfrm>
            <a:off x="502920" y="1115640"/>
            <a:ext cx="10423800" cy="31680"/>
          </a:xfrm>
          <a:prstGeom prst="rect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76" name="Rectangle 6"/>
          <p:cNvSpPr/>
          <p:nvPr/>
        </p:nvSpPr>
        <p:spPr>
          <a:xfrm>
            <a:off x="502920" y="1115640"/>
            <a:ext cx="2011320" cy="3168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-12960" bIns="-1296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77" name="Rectangle 7"/>
          <p:cNvSpPr/>
          <p:nvPr/>
        </p:nvSpPr>
        <p:spPr>
          <a:xfrm>
            <a:off x="502920" y="1554480"/>
            <a:ext cx="6674760" cy="4571640"/>
          </a:xfrm>
          <a:prstGeom prst="rect">
            <a:avLst/>
          </a:prstGeom>
          <a:solidFill>
            <a:srgbClr val="f4f7fa"/>
          </a:solidFill>
          <a:ln w="12700">
            <a:solidFill>
              <a:srgbClr val="d9dde1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pic>
        <p:nvPicPr>
          <p:cNvPr id="678" name="Picture 8" descr="UCPLCWord.png"/>
          <p:cNvPicPr/>
          <p:nvPr/>
        </p:nvPicPr>
        <p:blipFill>
          <a:blip r:embed="rId1"/>
          <a:stretch/>
        </p:blipFill>
        <p:spPr>
          <a:xfrm>
            <a:off x="548640" y="2053440"/>
            <a:ext cx="6583320" cy="35737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79" name="Rectangle 9"/>
          <p:cNvSpPr/>
          <p:nvPr/>
        </p:nvSpPr>
        <p:spPr>
          <a:xfrm>
            <a:off x="595800" y="2523600"/>
            <a:ext cx="3222360" cy="27835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0" name="Oval 10"/>
          <p:cNvSpPr/>
          <p:nvPr/>
        </p:nvSpPr>
        <p:spPr>
          <a:xfrm>
            <a:off x="595800" y="252360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1" name="TextBox 11"/>
          <p:cNvSpPr/>
          <p:nvPr/>
        </p:nvSpPr>
        <p:spPr>
          <a:xfrm>
            <a:off x="595800" y="252360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82" name="Rectangle 12"/>
          <p:cNvSpPr/>
          <p:nvPr/>
        </p:nvSpPr>
        <p:spPr>
          <a:xfrm>
            <a:off x="3865680" y="2523600"/>
            <a:ext cx="3222360" cy="27835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3" name="Rectangle 13"/>
          <p:cNvSpPr/>
          <p:nvPr/>
        </p:nvSpPr>
        <p:spPr>
          <a:xfrm>
            <a:off x="5486400" y="2213280"/>
            <a:ext cx="1551600" cy="24408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4" name="Oval 14"/>
          <p:cNvSpPr/>
          <p:nvPr/>
        </p:nvSpPr>
        <p:spPr>
          <a:xfrm>
            <a:off x="5486400" y="22132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5" name="TextBox 15"/>
          <p:cNvSpPr/>
          <p:nvPr/>
        </p:nvSpPr>
        <p:spPr>
          <a:xfrm>
            <a:off x="5486400" y="22132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86" name="Rectangle 16"/>
          <p:cNvSpPr/>
          <p:nvPr/>
        </p:nvSpPr>
        <p:spPr>
          <a:xfrm>
            <a:off x="595800" y="5345280"/>
            <a:ext cx="3222360" cy="234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7" name="Oval 17"/>
          <p:cNvSpPr/>
          <p:nvPr/>
        </p:nvSpPr>
        <p:spPr>
          <a:xfrm>
            <a:off x="595800" y="53452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88" name="TextBox 18"/>
          <p:cNvSpPr/>
          <p:nvPr/>
        </p:nvSpPr>
        <p:spPr>
          <a:xfrm>
            <a:off x="595800" y="53452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89" name="Rectangle 19"/>
          <p:cNvSpPr/>
          <p:nvPr/>
        </p:nvSpPr>
        <p:spPr>
          <a:xfrm>
            <a:off x="3865680" y="5345280"/>
            <a:ext cx="3222360" cy="23472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0" name="Rectangle 20"/>
          <p:cNvSpPr/>
          <p:nvPr/>
        </p:nvSpPr>
        <p:spPr>
          <a:xfrm>
            <a:off x="3094200" y="5467680"/>
            <a:ext cx="632880" cy="936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1" name="Oval 21"/>
          <p:cNvSpPr/>
          <p:nvPr/>
        </p:nvSpPr>
        <p:spPr>
          <a:xfrm>
            <a:off x="3094200" y="5467680"/>
            <a:ext cx="273960" cy="27396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2" name="TextBox 22"/>
          <p:cNvSpPr/>
          <p:nvPr/>
        </p:nvSpPr>
        <p:spPr>
          <a:xfrm>
            <a:off x="3094200" y="5467680"/>
            <a:ext cx="273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93" name="Rectangle 23"/>
          <p:cNvSpPr/>
          <p:nvPr/>
        </p:nvSpPr>
        <p:spPr>
          <a:xfrm>
            <a:off x="6361200" y="5467680"/>
            <a:ext cx="632880" cy="93600"/>
          </a:xfrm>
          <a:prstGeom prst="rect">
            <a:avLst/>
          </a:prstGeom>
          <a:noFill/>
          <a:ln w="19050">
            <a:solidFill>
              <a:srgbClr val="ff0000"/>
            </a:solidFill>
            <a:round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4" name="Oval 24"/>
          <p:cNvSpPr/>
          <p:nvPr/>
        </p:nvSpPr>
        <p:spPr>
          <a:xfrm>
            <a:off x="7452360" y="15818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5" name="TextBox 25"/>
          <p:cNvSpPr/>
          <p:nvPr/>
        </p:nvSpPr>
        <p:spPr>
          <a:xfrm>
            <a:off x="7452360" y="15818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96" name="TextBox 26"/>
          <p:cNvSpPr/>
          <p:nvPr/>
        </p:nvSpPr>
        <p:spPr>
          <a:xfrm>
            <a:off x="7909560" y="15361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Word Input / Word Output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Address·Description·Status(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값</a:t>
            </a: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)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97" name="Oval 27"/>
          <p:cNvSpPr/>
          <p:nvPr/>
        </p:nvSpPr>
        <p:spPr>
          <a:xfrm>
            <a:off x="7452360" y="24962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698" name="TextBox 28"/>
          <p:cNvSpPr/>
          <p:nvPr/>
        </p:nvSpPr>
        <p:spPr>
          <a:xfrm>
            <a:off x="7452360" y="24962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2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699" name="TextBox 29"/>
          <p:cNvSpPr/>
          <p:nvPr/>
        </p:nvSpPr>
        <p:spPr>
          <a:xfrm>
            <a:off x="7909560" y="24505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ChangeValue Change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지정 주소 워드 값 변경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0" name="Oval 30"/>
          <p:cNvSpPr/>
          <p:nvPr/>
        </p:nvSpPr>
        <p:spPr>
          <a:xfrm>
            <a:off x="7452360" y="34106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1" name="TextBox 31"/>
          <p:cNvSpPr/>
          <p:nvPr/>
        </p:nvSpPr>
        <p:spPr>
          <a:xfrm>
            <a:off x="7452360" y="34106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2" name="TextBox 32"/>
          <p:cNvSpPr/>
          <p:nvPr/>
        </p:nvSpPr>
        <p:spPr>
          <a:xfrm>
            <a:off x="7909560" y="33649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Type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WORD / INT16 / INT32 / FLOAT 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표시 형식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3" name="Oval 33"/>
          <p:cNvSpPr/>
          <p:nvPr/>
        </p:nvSpPr>
        <p:spPr>
          <a:xfrm>
            <a:off x="7452360" y="4325040"/>
            <a:ext cx="310680" cy="310680"/>
          </a:xfrm>
          <a:prstGeom prst="ellipse">
            <a:avLst/>
          </a:prstGeom>
          <a:solidFill>
            <a:srgbClr val="4a8dcb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04" name="TextBox 34"/>
          <p:cNvSpPr/>
          <p:nvPr/>
        </p:nvSpPr>
        <p:spPr>
          <a:xfrm>
            <a:off x="7452360" y="4325040"/>
            <a:ext cx="310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spAutoFit/>
          </a:bodyPr>
          <a:p>
            <a:pPr algn="ctr" defTabSz="457200">
              <a:lnSpc>
                <a:spcPct val="100000"/>
              </a:lnSpc>
            </a:pPr>
            <a:r>
              <a:rPr lang="en-US" sz="1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4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5" name="TextBox 35"/>
          <p:cNvSpPr/>
          <p:nvPr/>
        </p:nvSpPr>
        <p:spPr>
          <a:xfrm>
            <a:off x="7909560" y="4279320"/>
            <a:ext cx="379440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300" b="1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Hex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en-US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16</a:t>
            </a:r>
            <a:r>
              <a:rPr lang="ko-KR" sz="11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진수 표시 전환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706" name="Picture 36" descr="Ubisam_logo_transparent.png"/>
          <p:cNvPicPr/>
          <p:nvPr/>
        </p:nvPicPr>
        <p:blipFill>
          <a:blip r:embed="rId2"/>
          <a:stretch/>
        </p:blipFill>
        <p:spPr>
          <a:xfrm>
            <a:off x="9646920" y="457200"/>
            <a:ext cx="1466640" cy="5025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7" name="TextBox 37"/>
          <p:cNvSpPr/>
          <p:nvPr/>
        </p:nvSpPr>
        <p:spPr>
          <a:xfrm>
            <a:off x="502920" y="6446520"/>
            <a:ext cx="6400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Ubisam  |  PTOP Laser Welder HMI Manual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08" name="TextBox 38"/>
          <p:cNvSpPr/>
          <p:nvPr/>
        </p:nvSpPr>
        <p:spPr>
          <a:xfrm>
            <a:off x="10058400" y="6446520"/>
            <a:ext cx="1627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algn="r" defTabSz="457200">
              <a:lnSpc>
                <a:spcPct val="100000"/>
              </a:lnSpc>
            </a:pPr>
            <a:r>
              <a:rPr lang="en-US" sz="900" b="0" u="none" strike="noStrike">
                <a:solidFill>
                  <a:srgbClr val="6b7278"/>
                </a:solidFill>
                <a:effectLst/>
                <a:uFillTx/>
                <a:latin typeface="Arial"/>
                <a:ea typeface="굴림"/>
              </a:rPr>
              <a:t>17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Rectangle 1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10" name="Rectangle 2"/>
          <p:cNvSpPr/>
          <p:nvPr/>
        </p:nvSpPr>
        <p:spPr>
          <a:xfrm>
            <a:off x="0" y="4572000"/>
            <a:ext cx="12191400" cy="2285640"/>
          </a:xfrm>
          <a:prstGeom prst="rect">
            <a:avLst/>
          </a:prstGeom>
          <a:solidFill>
            <a:srgbClr val="2f5e8c"/>
          </a:solidFill>
          <a:ln>
            <a:noFill/>
          </a:ln>
          <a:effectLst>
            <a:outerShdw blurRad="39960" dir="5400000" dist="2304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lang="en-US" sz="1800" b="0" u="none" strike="noStrike">
              <a:solidFill>
                <a:schemeClr val="lt1"/>
              </a:solidFill>
              <a:effectLst/>
              <a:uFillTx/>
              <a:latin typeface="Calibri"/>
            </a:endParaRPr>
          </a:p>
        </p:txBody>
      </p:sp>
      <p:sp>
        <p:nvSpPr>
          <p:cNvPr id="711" name="TextBox 3"/>
          <p:cNvSpPr/>
          <p:nvPr/>
        </p:nvSpPr>
        <p:spPr>
          <a:xfrm>
            <a:off x="758880" y="1645920"/>
            <a:ext cx="10058040" cy="1481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9600" b="1" u="none" strike="noStrike">
                <a:solidFill>
                  <a:srgbClr val="0070c0"/>
                </a:solidFill>
                <a:effectLst/>
                <a:uFillTx/>
                <a:latin typeface="Arial"/>
                <a:ea typeface="굴림"/>
              </a:rPr>
              <a:t>감사합니다</a:t>
            </a:r>
            <a:endParaRPr lang="en-US" sz="96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12" name="TextBox 4"/>
          <p:cNvSpPr/>
          <p:nvPr/>
        </p:nvSpPr>
        <p:spPr>
          <a:xfrm>
            <a:off x="868680" y="3200400"/>
            <a:ext cx="100580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en-US" sz="14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PTOP </a:t>
            </a:r>
            <a:r>
              <a:rPr lang="ko-KR" sz="14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유니셀 </a:t>
            </a:r>
            <a:r>
              <a:rPr lang="en-US" sz="14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Laser Welder HMI </a:t>
            </a:r>
            <a:r>
              <a:rPr lang="ko-KR" sz="1400" b="0" u="none" strike="noStrike">
                <a:solidFill>
                  <a:srgbClr val="262a2e"/>
                </a:solidFill>
                <a:effectLst/>
                <a:uFillTx/>
                <a:latin typeface="Arial"/>
                <a:ea typeface="굴림"/>
              </a:rPr>
              <a:t>운영 매뉴얼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sp>
        <p:nvSpPr>
          <p:cNvPr id="713" name="TextBox 5"/>
          <p:cNvSpPr/>
          <p:nvPr/>
        </p:nvSpPr>
        <p:spPr>
          <a:xfrm>
            <a:off x="868680" y="4892040"/>
            <a:ext cx="10058040" cy="761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 defTabSz="457200">
              <a:lnSpc>
                <a:spcPct val="100000"/>
              </a:lnSpc>
            </a:pPr>
            <a:r>
              <a:rPr lang="ko-KR" sz="1400" b="1" u="none" strike="noStrike">
                <a:solidFill>
                  <a:srgbClr val="ffffff"/>
                </a:solidFill>
                <a:effectLst/>
                <a:uFillTx/>
                <a:latin typeface="Arial"/>
                <a:ea typeface="굴림"/>
              </a:rPr>
              <a:t>로봇자동화사업부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  <a:p>
            <a:pPr defTabSz="457200">
              <a:lnSpc>
                <a:spcPct val="100000"/>
              </a:lnSpc>
            </a:pPr>
            <a:r>
              <a:rPr lang="ko-KR" sz="12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김남오   </a:t>
            </a:r>
            <a:r>
              <a:rPr lang="en-US" sz="12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to3796zw@ubisam.com</a:t>
            </a:r>
            <a:br>
              <a:rPr sz="1200"/>
            </a:br>
            <a:r>
              <a:rPr lang="ko-KR" sz="12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노도연   </a:t>
            </a:r>
            <a:r>
              <a:rPr lang="en-US" sz="1200" b="0" u="none" strike="noStrike">
                <a:solidFill>
                  <a:srgbClr val="ddeaf6"/>
                </a:solidFill>
                <a:effectLst/>
                <a:uFillTx/>
                <a:latin typeface="Arial"/>
                <a:ea typeface="굴림"/>
              </a:rPr>
              <a:t>otteryeonny@ubisam.com</a:t>
            </a:r>
            <a:br>
              <a:rPr sz="1200"/>
            </a:br>
            <a:endParaRPr lang="en-US" sz="1200" b="0" u="none" strike="noStrike">
              <a:solidFill>
                <a:srgbClr val="000000"/>
              </a:solidFill>
              <a:effectLst/>
              <a:uFillTx/>
              <a:latin typeface="맑은 고딕"/>
            </a:endParaRPr>
          </a:p>
        </p:txBody>
      </p:sp>
      <p:pic>
        <p:nvPicPr>
          <p:cNvPr id="714" name="Picture 6" descr="Ubisam_logo_transparent.png"/>
          <p:cNvPicPr/>
          <p:nvPr/>
        </p:nvPicPr>
        <p:blipFill>
          <a:blip r:embed="rId1"/>
          <a:stretch/>
        </p:blipFill>
        <p:spPr>
          <a:xfrm>
            <a:off x="9646920" y="502920"/>
            <a:ext cx="1599840" cy="548280"/>
          </a:xfrm>
          <a:prstGeom prst="rect">
            <a:avLst/>
          </a:prstGeom>
          <a:noFill/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Application>LibreOffice/25.8.7.3$Windows_X86_64 LibreOffice_project/30742500f2d3eb4366ac312fa33d3dcabdb3eba5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ko-KR</dc:language>
  <cp:lastModifiedBy/>
  <dcterms:modified xsi:type="dcterms:W3CDTF">2026-06-22T16:41:27Z</dcterms:modified>
  <cp:revision>4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