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customXml/item1.xml"/><Relationship Id="rId5" Type="http://schemas.openxmlformats.org/officeDocument/2006/relationships/customXml" Target="customXml/item2.xml"/><Relationship Id="rId6" Type="http://schemas.openxmlformats.org/officeDocument/2006/relationships/customXml" Target="customXml/item3.xml"/><Relationship Id="rId7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presProps" Target="presProps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2"/>
          <p:cNvPicPr/>
          <p:nvPr/>
        </p:nvPicPr>
        <p:blipFill>
          <a:blip r:embed="rId2"/>
          <a:srcRect l="3821" t="14301" r="2820" b="15213"/>
          <a:stretch/>
        </p:blipFill>
        <p:spPr>
          <a:xfrm>
            <a:off x="9663840" y="6479280"/>
            <a:ext cx="2519640" cy="375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MSIPCMContentMarking" descr="{&quot;HashCode&quot;:966751382,&quot;Placement&quot;:&quot;Header&quot;,&quot;Top&quot;:0.0,&quot;Left&quot;:413.954651,&quot;SlideWidth&quot;:960,&quot;SlideHeight&quot;:540}"/>
          <p:cNvSpPr/>
          <p:nvPr/>
        </p:nvSpPr>
        <p:spPr>
          <a:xfrm>
            <a:off x="5256720" y="154440"/>
            <a:ext cx="1677240" cy="18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anchorCtr="1">
            <a:spAutoFit/>
          </a:bodyPr>
          <a:p>
            <a:pPr algn="ctr" defTabSz="91404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 Narrow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cxnSp>
        <p:nvCxnSpPr>
          <p:cNvPr id="4" name="직선 연결선 4"/>
          <p:cNvCxnSpPr/>
          <p:nvPr/>
        </p:nvCxnSpPr>
        <p:spPr>
          <a:xfrm>
            <a:off x="0" y="480600"/>
            <a:ext cx="12192120" cy="360"/>
          </a:xfrm>
          <a:prstGeom prst="straightConnector1">
            <a:avLst/>
          </a:prstGeom>
          <a:ln>
            <a:solidFill>
              <a:srgbClr val="000000"/>
            </a:solidFill>
          </a:ln>
        </p:spPr>
      </p:cxnSp>
      <p:pic>
        <p:nvPicPr>
          <p:cNvPr id="5" name="그림 2"/>
          <p:cNvPicPr/>
          <p:nvPr/>
        </p:nvPicPr>
        <p:blipFill>
          <a:blip r:embed="rId3"/>
          <a:stretch/>
        </p:blipFill>
        <p:spPr>
          <a:xfrm>
            <a:off x="9663840" y="6479280"/>
            <a:ext cx="2519640" cy="375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제목 텍스트의 서식을 편집하려면 클릭하십시오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.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2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개요 텍스트의 서식을 편집하려면 클릭하십시오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9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20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2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22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23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2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25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29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27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28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30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3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26" name="그룹 5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27" name="직사각형 54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28" name="직사각형 5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29" name="직사각형 58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181080" indent="-181080" defTabSz="914040">
              <a:lnSpc>
                <a:spcPct val="100000"/>
              </a:lnSpc>
              <a:tabLst>
                <a:tab algn="l" pos="0"/>
              </a:tabLst>
            </a:pPr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30" name="직사각형 59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31" name="직사각형 61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sz="1000" b="0">
                <a:latin typeface="맑은 고딕"/>
              </a:rPr>
              <a:t>상단 메뉴 : 홈, 수동 조작, 티칭(레시피), 알림이력, 설정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운전 모드 : 시작, 일시정지, 정지</a:t>
            </a:r>
          </a:p>
          <a:p>
            <a:r>
              <a:rPr sz="1000" b="0">
                <a:latin typeface="맑은 고딕"/>
              </a:rPr>
              <a:t>로그 창 표시, 현재 화면 캡처 기능</a:t>
            </a:r>
          </a:p>
          <a:p>
            <a:r>
              <a:rPr sz="1000" b="0">
                <a:latin typeface="맑은 고딕"/>
              </a:rPr>
              <a:t>PLC Bit/Word 모니터 팝업 버튼</a:t>
            </a:r>
          </a:p>
          <a:p>
            <a:r>
              <a:rPr sz="1000" b="0">
                <a:latin typeface="맑은 고딕"/>
              </a:rPr>
              <a:t>IO Interface 상태 창 팝업 버튼</a:t>
            </a:r>
          </a:p>
          <a:p>
            <a:r>
              <a:rPr sz="1000" b="0">
                <a:latin typeface="맑은 고딕"/>
              </a:rPr>
              <a:t>장비 연결 상태 표시 : PLC / IO / Laser / Scanner</a:t>
            </a:r>
          </a:p>
          <a:p>
            <a:r>
              <a:rPr sz="1000" b="0">
                <a:latin typeface="맑은 고딕"/>
              </a:rPr>
              <a:t>활성 레시피 표시, 제품 카운트(Total / Today)</a:t>
            </a:r>
          </a:p>
          <a:p>
            <a:r>
              <a:rPr sz="1000" b="0">
                <a:latin typeface="맑은 고딕"/>
              </a:rPr>
              <a:t>Cell ID / Lot ID 표시</a:t>
            </a:r>
          </a:p>
          <a:p>
            <a:r>
              <a:rPr sz="1000" b="0">
                <a:latin typeface="맑은 고딕"/>
              </a:rPr>
              <a:t>※ 하단 상태 표시는 초록색이 정상(연결) 상태이고</a:t>
            </a:r>
          </a:p>
          <a:p>
            <a:r>
              <a:rPr sz="1000" b="0">
                <a:latin typeface="맑은 고딕"/>
              </a:rPr>
              <a:t>     빨간색이 비정상(연결되지 않음) 상태임</a:t>
            </a:r>
          </a:p>
        </p:txBody>
      </p:sp>
      <p:sp>
        <p:nvSpPr>
          <p:cNvPr id="53" name="직사각형 84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4" name="TextBox 85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- 1) Main </a:t>
            </a: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5" name="TextBox 86"/>
          <p:cNvSpPr/>
          <p:nvPr/>
        </p:nvSpPr>
        <p:spPr>
          <a:xfrm>
            <a:off x="6241680" y="2700000"/>
            <a:ext cx="4198320" cy="348516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040">
              <a:lnSpc>
                <a:spcPct val="100000"/>
              </a:lnSpc>
            </a:pP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꼭 위의 양식으로 할 필요는 없으며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,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제어프로그램의 모든 화면을 설명하면된다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※ 중요 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: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하기 항목들 상세 설명 필요하다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          → 비 숙련자가 해당 매뉴얼만으로도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              티칭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단동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연동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테스트 구동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양산 구동 가능해야한다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① 수동운전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② 조그 및 티칭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③ 자동운전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자동운전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테스트 시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일부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Unit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들의 자동운전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④ 운전모드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운전모드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특정 테스트 시의 운전모드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⑤ 데이터 설정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데이터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특정 테스트 시의 데이터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⑥ 파라미터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56" name="Picture 55" descr="main_autoru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200" y="1800000"/>
            <a:ext cx="8317800" cy="4403880"/>
          </a:xfrm>
          <a:prstGeom prst="rect">
            <a:avLst/>
          </a:prstGeom>
        </p:spPr>
      </p:pic>
      <p:pic>
        <p:nvPicPr>
          <p:cNvPr id="57" name="Picture 56" descr="menubar_autoru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640" y="584280"/>
            <a:ext cx="8620560" cy="7200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3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57" name="그룹 29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58" name="직사각형 31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59" name="직사각형 32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60" name="직사각형 33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61" name="직사각형 34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62" name="직사각형 35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sz="1000" b="0">
                <a:latin typeface="맑은 고딕"/>
              </a:rPr>
              <a:t>로그 창 표시, 현재 화면 캡처 기능, 창 모드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활성화된 레시피 표시, 장비 목록 표시, 알람 팝업창,</a:t>
            </a:r>
          </a:p>
          <a:p>
            <a:r>
              <a:rPr sz="1000" b="0">
                <a:latin typeface="맑은 고딕"/>
              </a:rPr>
              <a:t>시스템 시간 표시, 버전 정보 표시, 언어 설정, 로그인 버튼</a:t>
            </a:r>
          </a:p>
          <a:p>
            <a:r>
              <a:rPr sz="1000" b="0">
                <a:latin typeface="맑은 고딕"/>
              </a:rPr>
              <a:t>AutoRun(SeqAutoRunPTOP) 시퀀스 상태 표시</a:t>
            </a:r>
          </a:p>
          <a:p>
            <a:r>
              <a:rPr sz="1000" b="0">
                <a:latin typeface="맑은 고딕"/>
              </a:rPr>
              <a:t>Manual Control (Sequence 동작)</a:t>
            </a:r>
          </a:p>
          <a:p>
            <a:r>
              <a:rPr sz="1000" b="0">
                <a:latin typeface="맑은 고딕"/>
              </a:rPr>
              <a:t>장비 상태 표시 (시퀀스, 알람)</a:t>
            </a:r>
          </a:p>
          <a:p>
            <a:r>
              <a:rPr sz="1000" b="0">
                <a:latin typeface="맑은 고딕"/>
              </a:rPr>
              <a:t>제품 상세 정보 (Cell/Lot, 카운트)</a:t>
            </a:r>
          </a:p>
          <a:p>
            <a:r>
              <a:rPr sz="1000" b="0">
                <a:latin typeface="맑은 고딕"/>
              </a:rPr>
              <a:t>Scanner Canvas View (활성화된 레시피 티칭)</a:t>
            </a:r>
          </a:p>
          <a:p>
            <a:r>
              <a:rPr sz="1000" b="0">
                <a:latin typeface="맑은 고딕"/>
              </a:rPr>
              <a:t>※ Run(AutoRun) 비활성화 상태인 경우 운전중 상태임</a:t>
            </a:r>
          </a:p>
        </p:txBody>
      </p:sp>
      <p:sp>
        <p:nvSpPr>
          <p:cNvPr id="84" name="직사각형 36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5" name="TextBox 5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- 1) Main </a:t>
            </a: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86" name=""/>
          <p:cNvPicPr/>
          <p:nvPr/>
        </p:nvPicPr>
        <p:blipFill>
          <a:blip r:embed="rId1"/>
          <a:stretch/>
        </p:blipFill>
        <p:spPr>
          <a:xfrm>
            <a:off x="3600000" y="1788120"/>
            <a:ext cx="7920000" cy="4630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7" name="직사각형 1"/>
          <p:cNvSpPr/>
          <p:nvPr/>
        </p:nvSpPr>
        <p:spPr>
          <a:xfrm>
            <a:off x="6660000" y="1800000"/>
            <a:ext cx="126000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88" name="타원 1"/>
          <p:cNvSpPr/>
          <p:nvPr/>
        </p:nvSpPr>
        <p:spPr>
          <a:xfrm>
            <a:off x="6300360" y="174276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9" name="직사각형 2"/>
          <p:cNvSpPr/>
          <p:nvPr/>
        </p:nvSpPr>
        <p:spPr>
          <a:xfrm>
            <a:off x="9000000" y="1788120"/>
            <a:ext cx="252000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0" name="타원 2"/>
          <p:cNvSpPr/>
          <p:nvPr/>
        </p:nvSpPr>
        <p:spPr>
          <a:xfrm>
            <a:off x="8640000" y="173088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1" name="직사각형 3"/>
          <p:cNvSpPr/>
          <p:nvPr/>
        </p:nvSpPr>
        <p:spPr>
          <a:xfrm>
            <a:off x="3780000" y="2160000"/>
            <a:ext cx="5040000" cy="36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2" name="타원 3"/>
          <p:cNvSpPr/>
          <p:nvPr/>
        </p:nvSpPr>
        <p:spPr>
          <a:xfrm>
            <a:off x="3780360" y="198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3" name="직사각형 4"/>
          <p:cNvSpPr/>
          <p:nvPr/>
        </p:nvSpPr>
        <p:spPr>
          <a:xfrm>
            <a:off x="9000000" y="3060000"/>
            <a:ext cx="2520000" cy="162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4" name="직사각형 5"/>
          <p:cNvSpPr/>
          <p:nvPr/>
        </p:nvSpPr>
        <p:spPr>
          <a:xfrm>
            <a:off x="9000000" y="2520000"/>
            <a:ext cx="2520000" cy="5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5" name="직사각형 6"/>
          <p:cNvSpPr/>
          <p:nvPr/>
        </p:nvSpPr>
        <p:spPr>
          <a:xfrm>
            <a:off x="9000000" y="2069280"/>
            <a:ext cx="2520000" cy="45072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6" name="직사각형 7"/>
          <p:cNvSpPr/>
          <p:nvPr/>
        </p:nvSpPr>
        <p:spPr>
          <a:xfrm>
            <a:off x="4680000" y="2700000"/>
            <a:ext cx="3420000" cy="32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7" name="직사각형 9"/>
          <p:cNvSpPr/>
          <p:nvPr/>
        </p:nvSpPr>
        <p:spPr>
          <a:xfrm>
            <a:off x="9000000" y="4680000"/>
            <a:ext cx="2520000" cy="14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8" name="타원 4"/>
          <p:cNvSpPr/>
          <p:nvPr/>
        </p:nvSpPr>
        <p:spPr>
          <a:xfrm>
            <a:off x="8820000" y="216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9" name="타원 5"/>
          <p:cNvSpPr/>
          <p:nvPr/>
        </p:nvSpPr>
        <p:spPr>
          <a:xfrm>
            <a:off x="8820000" y="25416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0" name="타원 6"/>
          <p:cNvSpPr/>
          <p:nvPr/>
        </p:nvSpPr>
        <p:spPr>
          <a:xfrm>
            <a:off x="8820360" y="324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1" name="타원 8"/>
          <p:cNvSpPr/>
          <p:nvPr/>
        </p:nvSpPr>
        <p:spPr>
          <a:xfrm>
            <a:off x="8820360" y="47016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2" name="타원 9"/>
          <p:cNvSpPr/>
          <p:nvPr/>
        </p:nvSpPr>
        <p:spPr>
          <a:xfrm>
            <a:off x="4140360" y="270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103" name="Picture 102" descr="menubar_autoru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640" y="584280"/>
            <a:ext cx="8620560" cy="7200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Manual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sz="1000" b="0">
                <a:latin typeface="맑은 고딕"/>
              </a:rPr>
              <a:t>수동 조작 화면 (Scanner Operation)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① Scanner Motion : Jog / Home(원점) 구동</a:t>
            </a:r>
          </a:p>
          <a:p>
            <a:r>
              <a:rPr sz="1000" b="0">
                <a:latin typeface="맑은 고딕"/>
              </a:rPr>
              <a:t>② Laser Control : IO Gate(Core / Ring) ON/OFF</a:t>
            </a:r>
          </a:p>
          <a:p>
            <a:r>
              <a:rPr sz="1000" b="0">
                <a:latin typeface="맑은 고딕"/>
              </a:rPr>
              <a:t>③ Model Finder : 모델 위치 탐색</a:t>
            </a:r>
          </a:p>
          <a:p>
            <a:r>
              <a:rPr sz="1000" b="0">
                <a:latin typeface="맑은 고딕"/>
              </a:rPr>
              <a:t>스캐너 좌표 / 상태 표시</a:t>
            </a:r>
          </a:p>
          <a:p>
            <a:r>
              <a:rPr sz="1000" b="0">
                <a:latin typeface="맑은 고딕"/>
              </a:rPr>
              <a:t>※ 발진 시 Head Theta 인터락(수평/수직 ±tol) 적용</a:t>
            </a:r>
          </a:p>
          <a:p>
            <a:r>
              <a:rPr sz="1000" b="0">
                <a:latin typeface="맑은 고딕"/>
              </a:rPr>
              <a:t>※ 미연결 시 발진 차단(fail-closed)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- 2) Manual 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134" name="Picture 133" descr="manual_scann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000" y="1800000"/>
            <a:ext cx="7560000" cy="4508640"/>
          </a:xfrm>
          <a:prstGeom prst="rect">
            <a:avLst/>
          </a:prstGeom>
        </p:spPr>
      </p:pic>
      <p:pic>
        <p:nvPicPr>
          <p:cNvPr id="135" name="Picture 134" descr="menubar_manu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640" y="584280"/>
            <a:ext cx="8620560" cy="7200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Box 7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37" name="그룹 5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38" name="직사각형 10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39" name="직사각형 11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Calibration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40" name="직사각형 13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41" name="직사각형 14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42" name="직사각형 16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sz="1000" b="0">
                <a:latin typeface="맑은 고딕"/>
              </a:rPr>
              <a:t>Scanner Calibration (Correction List) 입력 화면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- Row / Column / Unit Length / Tilting Degree</a:t>
            </a:r>
          </a:p>
          <a:p>
            <a:r>
              <a:rPr sz="1000" b="0">
                <a:latin typeface="맑은 고딕"/>
              </a:rPr>
              <a:t>- Current X / Current Y</a:t>
            </a:r>
          </a:p>
          <a:p>
            <a:r>
              <a:rPr sz="1000" b="0">
                <a:latin typeface="맑은 고딕"/>
              </a:rPr>
              <a:t>① Apply : Param 입력 값에 따른 표 생성</a:t>
            </a:r>
          </a:p>
          <a:p>
            <a:r>
              <a:rPr sz="1000" b="0">
                <a:latin typeface="맑은 고딕"/>
              </a:rPr>
              <a:t>② Save Data File : Correction List 저장</a:t>
            </a:r>
          </a:p>
          <a:p>
            <a:r>
              <a:rPr sz="1000" b="0">
                <a:latin typeface="맑은 고딕"/>
              </a:rPr>
              <a:t>③ Run CorrectionPro : RTC 제공 CorrectionPro 앱 팝업</a:t>
            </a:r>
          </a:p>
          <a:p>
            <a:r>
              <a:rPr sz="1000" b="0">
                <a:latin typeface="맑은 고딕"/>
              </a:rPr>
              <a:t>※ 용접 후 CorrectionTable(1) Vision으로 원복</a:t>
            </a:r>
          </a:p>
        </p:txBody>
      </p:sp>
      <p:sp>
        <p:nvSpPr>
          <p:cNvPr id="164" name="직사각형 1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5" name="TextBox 8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- 3) Calibration 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7" name="직사각형 19"/>
          <p:cNvSpPr/>
          <p:nvPr/>
        </p:nvSpPr>
        <p:spPr>
          <a:xfrm>
            <a:off x="7020000" y="2238840"/>
            <a:ext cx="2700000" cy="64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pic>
        <p:nvPicPr>
          <p:cNvPr id="168" name="Picture 167" descr="calib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7000" y="1748520"/>
            <a:ext cx="7713000" cy="4597200"/>
          </a:xfrm>
          <a:prstGeom prst="rect">
            <a:avLst/>
          </a:prstGeom>
        </p:spPr>
      </p:pic>
      <p:pic>
        <p:nvPicPr>
          <p:cNvPr id="169" name="Picture 168" descr="menubar_calibra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640" y="584280"/>
            <a:ext cx="8620560" cy="7200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AutoRun 화면 (1/1)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AutoRun  (자동 운전)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Working Position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공정 진행 위치를 단계로 표시.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Start → Loading → Weld P1~P4 → Unloading.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현재 진행 단계가 하이라이트된다.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Manual Control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Run AutoRun → 자동운전 시작,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Stop → 자동운전 정지.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Equipment Status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AutoRun/Alarm 상태와 AutoRun Resume(이어하기) 버튼.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Resume 버튼은 PLC BIT15가 TRUE일 때만 표시되며,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누르면 PC가 BIT15를 PLC에 TRUE로 전달해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중단된 AutoRun 시퀀스를 이어서 진행한다 (모드 전환).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Product Info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Total/Today 생산수량과 시간,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Lot ID·Cell ID, NG 판정을 표시.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Reset으로 카운트를 초기화한다.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Recipe / Camera View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현재 레시피의 용접 도형 캔버스와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실시간 카메라 영상을 표시.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6. 용접 위치 확인 팝업 (BIT15)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AutoRun 시퀀스 중 PLC BIT15가 TRUE가 되면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표시되는 안내 팝업.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어느 레시피의 어느 페이지에서 가접 출사를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해야 하는지(Recipe No·Page No)를 알려준다.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[확인]을 누르면 팝업이 닫히고, 안내된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레시피 화면으로 이동해 수동으로 가접 출사한다.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출사 후 Equipment Status(③)의 AutoRun Resume를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누르면 Auto 모드로 복귀해 시퀀스를 이어서 진행한다.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(Aurora MessageDialog · OK-only 모달 · 블로킹)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- 01)  AutoRun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580" y="1793000"/>
            <a:ext cx="6825000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4340455" y="1952250"/>
            <a:ext cx="4443833" cy="591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4283580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8829788" y="1952250"/>
            <a:ext cx="2221916" cy="4777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8679788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8829788" y="2464125"/>
            <a:ext cx="2221916" cy="5232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8679788" y="231412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8829788" y="3021500"/>
            <a:ext cx="2221916" cy="187687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8679788" y="28715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8" name="hl608"/>
          <p:cNvSpPr/>
          <p:nvPr/>
        </p:nvSpPr>
        <p:spPr>
          <a:xfrm>
            <a:off x="4340455" y="2577875"/>
            <a:ext cx="4443833" cy="37082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hl609"/>
          <p:cNvSpPr/>
          <p:nvPr/>
        </p:nvSpPr>
        <p:spPr>
          <a:xfrm>
            <a:off x="8829788" y="4932500"/>
            <a:ext cx="2221916" cy="135362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num610"/>
          <p:cNvSpPr/>
          <p:nvPr/>
        </p:nvSpPr>
        <p:spPr>
          <a:xfrm>
            <a:off x="4283580" y="242787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  <p:pic>
        <p:nvPicPr>
          <p:cNvPr id="709" name="Picture 70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0275" y="3461333"/>
            <a:ext cx="2652441" cy="1831375"/>
          </a:xfrm>
          <a:prstGeom prst="rect">
            <a:avLst/>
          </a:prstGeom>
        </p:spPr>
      </p:pic>
      <p:sp>
        <p:nvSpPr>
          <p:cNvPr id="611" name="border611"/>
          <p:cNvSpPr/>
          <p:nvPr/>
        </p:nvSpPr>
        <p:spPr>
          <a:xfrm>
            <a:off x="5270275" y="3461333"/>
            <a:ext cx="2652441" cy="183137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/>
          <a:p>
            <a:endParaRPr lang="en-US"/>
          </a:p>
        </p:txBody>
      </p:sp>
      <p:sp>
        <p:nvSpPr>
          <p:cNvPr id="612" name="num612"/>
          <p:cNvSpPr/>
          <p:nvPr/>
        </p:nvSpPr>
        <p:spPr>
          <a:xfrm>
            <a:off x="5120275" y="331133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 화면 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Recipe  &gt;  LASA Editor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드로잉 툴 리본 (좌)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Sel·Line·Arc·Rect·Zig·Move·Copy 등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용접 경로 도형을 그리고 편집하는 도구.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Drawing Canvas (중앙)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용접 경로(도형)를 그리고 편집하는 영역.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도형의 위치·형상을 직접 작성한다.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Page 콤보 (우상)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편집할 페이지를 선택.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New·Copy·Del로 페이지 추가·복사·삭제.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Object Tree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현재 페이지의 도형 오브젝트 목록을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트리로 표시·선택한다.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Parameter / PropertyGrid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선택한 도형의 Power·Speed·Freq·Repeat 등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용접 속성을 편집.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[Parameter] 버튼으로 상세 파라미터 팝업 호출.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- 02)  Recipe — LASA Editor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080" y="1793000"/>
            <a:ext cx="7150000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4158222" y="1923000"/>
            <a:ext cx="445714" cy="424357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4121080" y="17930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4628699" y="1923000"/>
            <a:ext cx="5395000" cy="424357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4478699" y="17930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10045365" y="1923000"/>
            <a:ext cx="1188571" cy="1300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9895365" y="17930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10045365" y="2071571"/>
            <a:ext cx="1188571" cy="169619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9895365" y="1921571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8" name="hl608"/>
          <p:cNvSpPr/>
          <p:nvPr/>
        </p:nvSpPr>
        <p:spPr>
          <a:xfrm>
            <a:off x="10045365" y="3767761"/>
            <a:ext cx="1188571" cy="2401904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num609"/>
          <p:cNvSpPr/>
          <p:nvPr/>
        </p:nvSpPr>
        <p:spPr>
          <a:xfrm>
            <a:off x="9895365" y="3617761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 화면 (2/6)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Recipe  &gt;  Scanner Object Teaching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Scout Image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Run Scout Normal → 스카우트 촬영 시작 / Stop.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Flying Vision 선택 시 비행 촬영 모드로 전환.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ScanRow Sleep·RowChange Sleep은 ScoutNormal이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필드를 행 단위로 이동·촬영할 때 넣는 지연(sleep)으로,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기계 이동 직후 잔진동이 가라앉은 뒤 촬영하게 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흔들림 캡처를 방지한다 (고정값 아닌 사용자 수동 입력).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ScanRow Sleep=행 내 이동 후 대기,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RowChange Sleep=다음 행 전환 후 대기.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Laser Shot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Guid Beam → 가이드 빔으로 조사 위치를 확인,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Laser Ready → 레이저 발진용 IO 컨트롤러 값을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변경해 발진 준비 상태로 전환.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Object Select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캔버스에서 대상 오브젝트를 선택한 뒤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Run Welding으로 해당 도형을 용접 실행 / Stop.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Import Object From DXF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Select Import File로 DXF 파일을 불러와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외부 도형을 캔버스로 가져온다.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LASA Canvas (우)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티칭 대상 도형을 표시하는 캔버스.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- 03)  Recipe — Scanner Object Teaching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812" y="1793000"/>
            <a:ext cx="6658536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4455592" y="2103731"/>
            <a:ext cx="1598048" cy="138719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4366812" y="1953731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4455592" y="3524219"/>
            <a:ext cx="1598048" cy="149817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4366812" y="3374219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4488885" y="4534097"/>
            <a:ext cx="1531463" cy="52158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4366812" y="4384097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4455592" y="5055682"/>
            <a:ext cx="1598048" cy="119853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4366812" y="490568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8" name="hl608"/>
          <p:cNvSpPr/>
          <p:nvPr/>
        </p:nvSpPr>
        <p:spPr>
          <a:xfrm>
            <a:off x="6575226" y="2092634"/>
            <a:ext cx="3495731" cy="4150487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num609"/>
          <p:cNvSpPr/>
          <p:nvPr/>
        </p:nvSpPr>
        <p:spPr>
          <a:xfrm>
            <a:off x="6425226" y="1942634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 화면 (3/6)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Recipe  &gt;  LASA  &gt;  [Parameter]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Parameter Set (좌)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Ext + 1~16 파라미터 세트를 선택.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선택한 세트의 값을 오른쪽에서 편집한다.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Scanner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Mark/Spot Shot Time, Jump/Polygon Delay,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Laser On/Off Delay, 속도 등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스캐너 동작 타이밍을 설정.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Laser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Power #1/#2, Frequency, Pulse Duration,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PRF, Waveform 등 레이저 출력을 설정.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Wobbel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Wobbel 설정 — Shape, Transversal,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Longitudinal, Frequency.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Zigzag/SnowMan 에디터로 패턴 편집.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Ramping / 입출력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Start/End Power·Slope 등 램핑 설정.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Copy/Paste로 세트 간 복사,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Import/Export로 파라미터 파일 입출력.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- 04)  Recipe — Welding Parameter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413" y="1793000"/>
            <a:ext cx="7583333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967607" y="1982583"/>
            <a:ext cx="834166" cy="401916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3904413" y="183258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4839690" y="1982583"/>
            <a:ext cx="1895833" cy="401916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4689690" y="183258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6773440" y="1982583"/>
            <a:ext cx="2275000" cy="180736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6623440" y="183258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6773440" y="3827861"/>
            <a:ext cx="2275000" cy="2173888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6623440" y="3677861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8" name="hl608"/>
          <p:cNvSpPr/>
          <p:nvPr/>
        </p:nvSpPr>
        <p:spPr>
          <a:xfrm>
            <a:off x="9086357" y="1982583"/>
            <a:ext cx="2338194" cy="401916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hl609"/>
          <p:cNvSpPr/>
          <p:nvPr/>
        </p:nvSpPr>
        <p:spPr>
          <a:xfrm>
            <a:off x="3967607" y="6039666"/>
            <a:ext cx="3311388" cy="22749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num610"/>
          <p:cNvSpPr/>
          <p:nvPr/>
        </p:nvSpPr>
        <p:spPr>
          <a:xfrm>
            <a:off x="8936357" y="183258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 화면 (4/6)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Recipe  &gt;  LASA  &gt;  Field Scan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Select All / Deselect All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스캔 대상 필드를 전체 선택·해제한다.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필드 셀 그리드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셀을 클릭해 스캔할 필드를 개별 선택.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선택된 셀이 강조 표시된다.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스캔 필드 항목 저장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선택한 필드 구성을 저장한다.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SCAN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선택한 필드에 대해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스카우트 이미지 촬영을 실행.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- 05)  Recipe — Field Scan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913" y="1793000"/>
            <a:ext cx="5100333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5236913" y="2026999"/>
            <a:ext cx="589333" cy="23399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hl601"/>
          <p:cNvSpPr/>
          <p:nvPr/>
        </p:nvSpPr>
        <p:spPr>
          <a:xfrm>
            <a:off x="5856579" y="2026999"/>
            <a:ext cx="589333" cy="23399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2" name="num602"/>
          <p:cNvSpPr/>
          <p:nvPr/>
        </p:nvSpPr>
        <p:spPr>
          <a:xfrm>
            <a:off x="5145913" y="1876999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3" name="hl603"/>
          <p:cNvSpPr/>
          <p:nvPr/>
        </p:nvSpPr>
        <p:spPr>
          <a:xfrm>
            <a:off x="5197913" y="2339000"/>
            <a:ext cx="5000666" cy="395199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num604"/>
          <p:cNvSpPr/>
          <p:nvPr/>
        </p:nvSpPr>
        <p:spPr>
          <a:xfrm>
            <a:off x="5145913" y="21890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5" name="hl605"/>
          <p:cNvSpPr/>
          <p:nvPr/>
        </p:nvSpPr>
        <p:spPr>
          <a:xfrm>
            <a:off x="8179246" y="2026999"/>
            <a:ext cx="970666" cy="23399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6" name="num606"/>
          <p:cNvSpPr/>
          <p:nvPr/>
        </p:nvSpPr>
        <p:spPr>
          <a:xfrm>
            <a:off x="8029246" y="1876999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7" name="hl607"/>
          <p:cNvSpPr/>
          <p:nvPr/>
        </p:nvSpPr>
        <p:spPr>
          <a:xfrm>
            <a:off x="9188912" y="2026999"/>
            <a:ext cx="970666" cy="23399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8" name="num608"/>
          <p:cNvSpPr/>
          <p:nvPr/>
        </p:nvSpPr>
        <p:spPr>
          <a:xfrm>
            <a:off x="9038912" y="1876999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 화면 (5/6)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Recipe  &gt;  Model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Equipment Specific / Teaching Run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상단 토글로 편집 모드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(Equipment Specific / Teaching Run)를 선택한다.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편집 영역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선택한 토글에 따라 해당 편집 그리드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(GridEquipmentSpecificEdit /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GridTeachingRunEdit)가 주입되어 표시된다.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- 06)  Recipe — Model Editor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413" y="1793000"/>
            <a:ext cx="7583333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995413" y="2020500"/>
            <a:ext cx="1516666" cy="227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hl601"/>
          <p:cNvSpPr/>
          <p:nvPr/>
        </p:nvSpPr>
        <p:spPr>
          <a:xfrm>
            <a:off x="5542413" y="2020500"/>
            <a:ext cx="1516666" cy="227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2" name="num602"/>
          <p:cNvSpPr/>
          <p:nvPr/>
        </p:nvSpPr>
        <p:spPr>
          <a:xfrm>
            <a:off x="3904413" y="18705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3" name="hl603"/>
          <p:cNvSpPr/>
          <p:nvPr/>
        </p:nvSpPr>
        <p:spPr>
          <a:xfrm>
            <a:off x="4056079" y="2369333"/>
            <a:ext cx="7280000" cy="38220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num604"/>
          <p:cNvSpPr/>
          <p:nvPr/>
        </p:nvSpPr>
        <p:spPr>
          <a:xfrm>
            <a:off x="3906079" y="221933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 화면 (6/6)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Recipe  &gt;  Change History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Start Date / End Date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조회할 기간을 DatePicker로 지정.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Search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지정한 기간 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레시피 변경 이력을 조회한다.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이력 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Date · RecipeName · Description으로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변경 내용을 시간순 표시.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- 07)  Recipe — Change History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392" y="1793000"/>
            <a:ext cx="7109375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4496860" y="2077375"/>
            <a:ext cx="5090312" cy="28437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4346860" y="192737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9686704" y="2120031"/>
            <a:ext cx="1137500" cy="227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9536704" y="1970031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4496860" y="2646125"/>
            <a:ext cx="6398437" cy="334140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4346860" y="249612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Manual 화면 (1/3)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Manual  &gt;  Scanner Operation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Select Field / Camera View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Select Field로 스캔 필드를 선택,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좌측에 실시간 카메라 영상을 표시.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X / Y[mm] · Status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현재 스캐너 X/Y 좌표(mm)와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동작 상태를 표시.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Scanner Motion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조그(↑↓←→·HOME)와 Step·Speed(LOW/MID/HIGH)로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수동 이동. ABS/REL 선택 후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Move X/Y로 지정 위치로 이동.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Control Setting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레이저 Power #1/#2, Frequency,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Pulse Width를 설정.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Laser Shot Control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Timer Set(Use Spot Time·Time·Laser Fire)으로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발진 시간 설정, Laser On/Off로 수동 발진.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- 08)  Manual — Scanner Operation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580" y="1793000"/>
            <a:ext cx="6825000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7358621" y="1952250"/>
            <a:ext cx="731791" cy="227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hl601"/>
          <p:cNvSpPr/>
          <p:nvPr/>
        </p:nvSpPr>
        <p:spPr>
          <a:xfrm>
            <a:off x="4340455" y="2213875"/>
            <a:ext cx="3772708" cy="40722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2" name="num602"/>
          <p:cNvSpPr/>
          <p:nvPr/>
        </p:nvSpPr>
        <p:spPr>
          <a:xfrm>
            <a:off x="7208621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3" name="hl603"/>
          <p:cNvSpPr/>
          <p:nvPr/>
        </p:nvSpPr>
        <p:spPr>
          <a:xfrm>
            <a:off x="8147288" y="1952250"/>
            <a:ext cx="2904416" cy="318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num604"/>
          <p:cNvSpPr/>
          <p:nvPr/>
        </p:nvSpPr>
        <p:spPr>
          <a:xfrm>
            <a:off x="7997288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5" name="hl605"/>
          <p:cNvSpPr/>
          <p:nvPr/>
        </p:nvSpPr>
        <p:spPr>
          <a:xfrm>
            <a:off x="8147288" y="2304875"/>
            <a:ext cx="2904416" cy="14560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6" name="num606"/>
          <p:cNvSpPr/>
          <p:nvPr/>
        </p:nvSpPr>
        <p:spPr>
          <a:xfrm>
            <a:off x="7997288" y="215487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7" name="hl607"/>
          <p:cNvSpPr/>
          <p:nvPr/>
        </p:nvSpPr>
        <p:spPr>
          <a:xfrm>
            <a:off x="8181413" y="3965625"/>
            <a:ext cx="1201958" cy="228637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8" name="num608"/>
          <p:cNvSpPr/>
          <p:nvPr/>
        </p:nvSpPr>
        <p:spPr>
          <a:xfrm>
            <a:off x="8031413" y="381562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9" name="hl609"/>
          <p:cNvSpPr/>
          <p:nvPr/>
        </p:nvSpPr>
        <p:spPr>
          <a:xfrm>
            <a:off x="9417496" y="3965625"/>
            <a:ext cx="1600083" cy="228637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num610"/>
          <p:cNvSpPr/>
          <p:nvPr/>
        </p:nvSpPr>
        <p:spPr>
          <a:xfrm>
            <a:off x="9267496" y="381562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Manual 화면 (2/3)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Manual  &gt;  Scanner  &gt;  [Select Field]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Edit Pos Idx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필드 위치 인덱스를 편집한다.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Select / Deselect All · Invert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필드를 일괄 선택·해제하거나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선택 상태를 반전한다.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Save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선택한 필드를 저장.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(FieldHelper.json, 페이지별 저장)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필드 그리드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필드 셀을 다중 선택하는 그리드 (예시 5×6).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- 09)  Manual — Select Scout Field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433" y="1793000"/>
            <a:ext cx="5085294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5233727" y="1993735"/>
            <a:ext cx="642352" cy="18735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5153433" y="184373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5902844" y="1993735"/>
            <a:ext cx="642352" cy="18735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hl603"/>
          <p:cNvSpPr/>
          <p:nvPr/>
        </p:nvSpPr>
        <p:spPr>
          <a:xfrm>
            <a:off x="6571962" y="1993735"/>
            <a:ext cx="642352" cy="18735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hl604"/>
          <p:cNvSpPr/>
          <p:nvPr/>
        </p:nvSpPr>
        <p:spPr>
          <a:xfrm>
            <a:off x="7241080" y="1993735"/>
            <a:ext cx="642352" cy="18735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5752844" y="184373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6" name="hl606"/>
          <p:cNvSpPr/>
          <p:nvPr/>
        </p:nvSpPr>
        <p:spPr>
          <a:xfrm>
            <a:off x="7910197" y="1993735"/>
            <a:ext cx="642352" cy="18735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7760197" y="184373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8" name="hl608"/>
          <p:cNvSpPr/>
          <p:nvPr/>
        </p:nvSpPr>
        <p:spPr>
          <a:xfrm>
            <a:off x="5233727" y="2234617"/>
            <a:ext cx="4924705" cy="400132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num609"/>
          <p:cNvSpPr/>
          <p:nvPr/>
        </p:nvSpPr>
        <p:spPr>
          <a:xfrm>
            <a:off x="5153433" y="2084617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Manual 화면 (3/3)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Manual  &gt;  Model Finder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File Path Manager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Model / Page 트리에서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검색에 사용할 이미지를 선택.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Current Model Param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현재 적용 중인 모델 파라미터.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Test Model Param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테스트용 모델 파라미터.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값을 바꿔가며 검색 결과를 비교한다.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ROI · Model Control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ROI(LT_X/Y·W·H)로 검색 영역 지정,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Accept·Certainty·Scale·Angle·Smooth로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패턴 인식 조건을 설정.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PREV·NEXT·FIND·GRAB FIND / Pattern List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PREV/NEXT로 이미지를 이동.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FIND=현재 이미지에서 패턴 탐색,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GRAB FIND=카메라로 새 이미지를 획득한 뒤 탐색.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Pattern List에 결과를 표시.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- 10)  Manual — Model Finder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580" y="1793000"/>
            <a:ext cx="6825000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8154871" y="1975000"/>
            <a:ext cx="830375" cy="2748958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8004871" y="18250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9042121" y="2134250"/>
            <a:ext cx="959291" cy="255558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8892121" y="1984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10035538" y="2134250"/>
            <a:ext cx="959291" cy="255558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9885538" y="1984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9076246" y="2293500"/>
            <a:ext cx="891041" cy="773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hl607"/>
          <p:cNvSpPr/>
          <p:nvPr/>
        </p:nvSpPr>
        <p:spPr>
          <a:xfrm>
            <a:off x="9076246" y="3078375"/>
            <a:ext cx="891041" cy="134983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8" name="num608"/>
          <p:cNvSpPr/>
          <p:nvPr/>
        </p:nvSpPr>
        <p:spPr>
          <a:xfrm>
            <a:off x="8926246" y="21435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9" name="hl609"/>
          <p:cNvSpPr/>
          <p:nvPr/>
        </p:nvSpPr>
        <p:spPr>
          <a:xfrm>
            <a:off x="9076246" y="4439583"/>
            <a:ext cx="872083" cy="19337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hl610"/>
          <p:cNvSpPr/>
          <p:nvPr/>
        </p:nvSpPr>
        <p:spPr>
          <a:xfrm>
            <a:off x="8154871" y="4792208"/>
            <a:ext cx="2874083" cy="147116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1" name="num611"/>
          <p:cNvSpPr/>
          <p:nvPr/>
        </p:nvSpPr>
        <p:spPr>
          <a:xfrm>
            <a:off x="8926246" y="428958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Calibration 화면 (1/2)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Calibration  &gt;  Scanner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Vision Correction List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기준 격자점 목록 (No·Row·Col).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Correction(②) Apply로 Master X/Y(설계 좌표)가 채워지고,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Run Scanner Calib 후 패턴매칭으로 찾은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Vision X/Y(실측 OFFSET)가 옆에 채워진다.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Correction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Row·Column·Unit Length·Tilting 등 param 입력 후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Apply → ①List에 기준 격자점 생성.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Save DataFile → 보정 좌표를 text 파일로 저장.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Run CorrectionPro → 외부 응용프로그램을 열어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저장 파일을 순서대로 불러와 보정 작업 후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ct5 보정 파일을 생성한다.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Scanner Calibration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Calib Type = Vision Calib 로 Run Scanner Calib 실행.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⑤ 패턴리스트의 2번째 패턴으로 각 격자점을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패턴매칭해 찾고, OFFSET(Vision X/Y)을 ①List에 채운다.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(Stop = 중지)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Mark Grid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Laser Param 설정 후 Run Mark Grid 실행 →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레이저로 그리드를 실제 출사(마킹).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Vision ct5를 Scanner CorrectionFile 경로에 적용한 채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마킹하고, 출사된 Grid를 다시 Vision Calib 하여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Laser용 ct5를 얻는다 (반복).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Pattern List / Camera View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패턴매칭에 사용하는 패턴 목록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(Run Scanner Calib은 2번째 패턴 사용)과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카메라 실시간 영상.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- 11)  Calibration — Scanner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580" y="1793000"/>
            <a:ext cx="6825000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4340455" y="1952250"/>
            <a:ext cx="2862708" cy="2339458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4283580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7237288" y="1952250"/>
            <a:ext cx="3814416" cy="85312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7087288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7237288" y="2839500"/>
            <a:ext cx="1892041" cy="12512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7087288" y="26895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9159663" y="2839500"/>
            <a:ext cx="1892041" cy="12512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9009663" y="26895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8" name="hl608"/>
          <p:cNvSpPr/>
          <p:nvPr/>
        </p:nvSpPr>
        <p:spPr>
          <a:xfrm>
            <a:off x="7237288" y="4124875"/>
            <a:ext cx="3814416" cy="21612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hl609"/>
          <p:cNvSpPr/>
          <p:nvPr/>
        </p:nvSpPr>
        <p:spPr>
          <a:xfrm>
            <a:off x="4363205" y="4325833"/>
            <a:ext cx="2817208" cy="193754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num610"/>
          <p:cNvSpPr/>
          <p:nvPr/>
        </p:nvSpPr>
        <p:spPr>
          <a:xfrm>
            <a:off x="7087288" y="397487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Calibration 화면 (2/2)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Calibration  &gt;  Pixel Resolution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Vision Cross Line Coordinate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No·Index·Vision X/Y·Distance 좌표 목록.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Sort X/Y로 정렬, Delete Data로 삭제.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Graphic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Load Image로 Cross Line(십자선)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이미지를 불러와 표시.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Find Cross Line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Canny Threshold·RHO·Line Threshold·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Line Length 등으로 십자선을 검출한다.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Calculate Distance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Pixel Distance와 Cross Design Distance로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배율(Magnification Result)을 산출.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- 12)  Calibration — Pixel Resolution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580" y="1793000"/>
            <a:ext cx="6825000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4340455" y="1952250"/>
            <a:ext cx="2862708" cy="433387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4283580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7237288" y="1952250"/>
            <a:ext cx="3814416" cy="216883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7087288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7271413" y="4310666"/>
            <a:ext cx="1857916" cy="194133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7121413" y="4160666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9159663" y="4310666"/>
            <a:ext cx="1857916" cy="194133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9009663" y="4160666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Monitoring 화면 (1/3)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Monitoring  &gt;  IO Interface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Digital Inputs / Outputs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디지털 입력·출력 목록.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Address·Description·Status(LED)로 표시.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Address는 보드 채널 번호(0~31)이며,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Description은 DI.csv·DO.csv에서 읽어온다.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표시는 100ms 주기로 갱신된다.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본 레이저 DI/DO 채널 (8~11)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DI  8 Laser_READY          출사 가능 조건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DI  9 Laser_ALARM          ★Active-Low (정상 시 ON)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DI 10 Laser_EMISSION_ON    발진 중 표시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DI 11 Laser_MAIN_PWR_STATE 전원 투입 상태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DO  8 Laser_AC_KEY         외부 제어 키스위치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DO  9 Laser_REMOTE         ★발진 ON/OFF (실제 제어)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DO 10 Laser_GUIDE_BEAM     가이드 레이저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DO 11 Laser_ALARM_RESET    Water Flow 알람 전용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0~3은 PLC Interface, 그 외 채널은 미사용.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Analog Inputs / Outputs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아날로그 입력·출력 목록.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Address·Description·Status(값)로 표시.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Set BIT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선택한 디지털 출력 비트를 ON/OFF 반전.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확인 팝업(Do you want to change DO of …)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이 뜬 뒤 적용된다.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DO 목록을 더블클릭해도 동일하게 동작한다.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※ 레이저 배선 실측용 — 자동 운전 중 조작 금지.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ChangeValue Set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아날로그 출력 값을 입력해 변경.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6. Device 설정 화면에서도 열린다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동일 화면을 Device 메뉴에서도 볼 수 있다.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Device &gt; IODevice 를 선택하면 이 IO 화면이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장비 설정 UI로 표시된다 (2026-08-24 추가).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본 레이저 교체 배선을 실측하려고 넣은 것으로,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제어 로직은 Monitoring 쪽과 완전히 동일하다.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※ 시뮬레이션 모드에서는 상태가 갱신되지 않는다.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- 13)  Monitoring — IO Interface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UCIOInterface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91" y="1793000"/>
            <a:ext cx="8381578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565159" y="2319842"/>
            <a:ext cx="2039517" cy="396328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hl601"/>
          <p:cNvSpPr/>
          <p:nvPr/>
        </p:nvSpPr>
        <p:spPr>
          <a:xfrm>
            <a:off x="5640598" y="2319842"/>
            <a:ext cx="2039517" cy="396328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2" name="num602"/>
          <p:cNvSpPr/>
          <p:nvPr/>
        </p:nvSpPr>
        <p:spPr>
          <a:xfrm>
            <a:off x="3505291" y="216984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3" name="hl603"/>
          <p:cNvSpPr/>
          <p:nvPr/>
        </p:nvSpPr>
        <p:spPr>
          <a:xfrm>
            <a:off x="3565159" y="3445368"/>
            <a:ext cx="2039517" cy="1077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hl604"/>
          <p:cNvSpPr/>
          <p:nvPr/>
        </p:nvSpPr>
        <p:spPr>
          <a:xfrm>
            <a:off x="5640598" y="3445368"/>
            <a:ext cx="2039517" cy="1077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3505291" y="3295368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6" name="hl606"/>
          <p:cNvSpPr/>
          <p:nvPr/>
        </p:nvSpPr>
        <p:spPr>
          <a:xfrm>
            <a:off x="7712045" y="2319842"/>
            <a:ext cx="2039517" cy="396328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hl607"/>
          <p:cNvSpPr/>
          <p:nvPr/>
        </p:nvSpPr>
        <p:spPr>
          <a:xfrm>
            <a:off x="9787483" y="2319842"/>
            <a:ext cx="2039517" cy="396328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8" name="num608"/>
          <p:cNvSpPr/>
          <p:nvPr/>
        </p:nvSpPr>
        <p:spPr>
          <a:xfrm>
            <a:off x="7562045" y="216984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9" name="hl609"/>
          <p:cNvSpPr/>
          <p:nvPr/>
        </p:nvSpPr>
        <p:spPr>
          <a:xfrm>
            <a:off x="7101387" y="1972605"/>
            <a:ext cx="562763" cy="29934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num610"/>
          <p:cNvSpPr/>
          <p:nvPr/>
        </p:nvSpPr>
        <p:spPr>
          <a:xfrm>
            <a:off x="6951387" y="182260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11" name="hl611"/>
          <p:cNvSpPr/>
          <p:nvPr/>
        </p:nvSpPr>
        <p:spPr>
          <a:xfrm>
            <a:off x="11252264" y="1972605"/>
            <a:ext cx="562763" cy="29934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2" name="num612"/>
          <p:cNvSpPr/>
          <p:nvPr/>
        </p:nvSpPr>
        <p:spPr>
          <a:xfrm>
            <a:off x="11102264" y="182260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Monitoring 화면 (2/3)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Monitoring  &gt;  PLC Bit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Bit Input / Bit Output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PLC 비트 입력·출력 목록.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Address·Description·Status(LED)로 표시.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표시 옵션 (With Description Only · Filter)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With Description Only=설명 있는 항목만 표시.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Filter=주소/설명으로 검색.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ChangeValue Change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지정한 주소의 비트 값을 변경.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- 14)  Monitoring — PLC Bit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91" y="1793000"/>
            <a:ext cx="8381578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565159" y="2391684"/>
            <a:ext cx="4102982" cy="3891447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hl601"/>
          <p:cNvSpPr/>
          <p:nvPr/>
        </p:nvSpPr>
        <p:spPr>
          <a:xfrm>
            <a:off x="7728010" y="2391684"/>
            <a:ext cx="4102982" cy="3891447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2" name="num602"/>
          <p:cNvSpPr/>
          <p:nvPr/>
        </p:nvSpPr>
        <p:spPr>
          <a:xfrm>
            <a:off x="3505291" y="2241684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3" name="hl603"/>
          <p:cNvSpPr/>
          <p:nvPr/>
        </p:nvSpPr>
        <p:spPr>
          <a:xfrm>
            <a:off x="6139501" y="1984578"/>
            <a:ext cx="1484736" cy="33526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hl604"/>
          <p:cNvSpPr/>
          <p:nvPr/>
        </p:nvSpPr>
        <p:spPr>
          <a:xfrm>
            <a:off x="10302352" y="1984578"/>
            <a:ext cx="1484736" cy="33526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5989501" y="1834578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6" name="hl606"/>
          <p:cNvSpPr/>
          <p:nvPr/>
        </p:nvSpPr>
        <p:spPr>
          <a:xfrm>
            <a:off x="9252659" y="1996552"/>
            <a:ext cx="1017763" cy="31131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9102659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Monitoring 화면 (3/3)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Monitoring  &gt;  PLC Word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Word Input / Word Output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PLC 워드 입력·출력 목록.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Address·Description·Status(값)로 표시.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ChangeValue Change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지정한 주소의 워드 값을 변경.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Type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WORD / INT16 / INT32 / FLOAT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표시 형식을 선택.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Hex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16진수 표시로 전환.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- 15)  Monitoring — PLC Word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91" y="1793000"/>
            <a:ext cx="8381578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565159" y="2391684"/>
            <a:ext cx="4102982" cy="354421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hl601"/>
          <p:cNvSpPr/>
          <p:nvPr/>
        </p:nvSpPr>
        <p:spPr>
          <a:xfrm>
            <a:off x="7728010" y="2391684"/>
            <a:ext cx="4102982" cy="354421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2" name="num602"/>
          <p:cNvSpPr/>
          <p:nvPr/>
        </p:nvSpPr>
        <p:spPr>
          <a:xfrm>
            <a:off x="3505291" y="2241684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3" name="hl603"/>
          <p:cNvSpPr/>
          <p:nvPr/>
        </p:nvSpPr>
        <p:spPr>
          <a:xfrm>
            <a:off x="9791475" y="1996552"/>
            <a:ext cx="1975657" cy="31131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num604"/>
          <p:cNvSpPr/>
          <p:nvPr/>
        </p:nvSpPr>
        <p:spPr>
          <a:xfrm>
            <a:off x="9641475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5" name="hl605"/>
          <p:cNvSpPr/>
          <p:nvPr/>
        </p:nvSpPr>
        <p:spPr>
          <a:xfrm>
            <a:off x="3565159" y="5983789"/>
            <a:ext cx="4102982" cy="29934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6" name="hl606"/>
          <p:cNvSpPr/>
          <p:nvPr/>
        </p:nvSpPr>
        <p:spPr>
          <a:xfrm>
            <a:off x="7728010" y="5983789"/>
            <a:ext cx="4102982" cy="29934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3505291" y="5833789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8" name="hl608"/>
          <p:cNvSpPr/>
          <p:nvPr/>
        </p:nvSpPr>
        <p:spPr>
          <a:xfrm>
            <a:off x="6746168" y="6139447"/>
            <a:ext cx="806228" cy="11973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hl609"/>
          <p:cNvSpPr/>
          <p:nvPr/>
        </p:nvSpPr>
        <p:spPr>
          <a:xfrm>
            <a:off x="10905027" y="6139447"/>
            <a:ext cx="806228" cy="11973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num610"/>
          <p:cNvSpPr/>
          <p:nvPr/>
        </p:nvSpPr>
        <p:spPr>
          <a:xfrm>
            <a:off x="6596168" y="5989447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Device 화면 (1/1)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Device  (장비 연결·설정)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Device List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프로그램에 등록된 장비 목록.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항목을 선택하면 우측에 해당 장비의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설정 화면이 표시된다.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Scanner · Laser · PLCDevice · IODevice ·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SmcChiller · Light · Vision 계열이 등록된다.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IODevice → IO Board 화면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IODevice 를 선택하면 Monitoring 의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IO Interface 와 동일한 화면이 열린다.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(2026-08-24 추가 — 본 레이저 교체 배선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실측용. 제어 로직은 동일하다.)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DI/DO 32채널을 100ms 주기로 표시하고,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DO 행을 더블클릭하면 토글된다.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현재 미등록 장비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OCT · LBAD · CellTracker 는 등록되어 있지 않다.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상단 상태바에는 이름이 남아 있으나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실제 연결 대상이 아니다.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- 16)  Device — 장비 연결·설정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DeviceSetting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91" y="1793000"/>
            <a:ext cx="8381578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565159" y="1996552"/>
            <a:ext cx="1975657" cy="4262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3505291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5600685" y="1996552"/>
            <a:ext cx="6226315" cy="4262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5450685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Setting 화면 (1/1)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Setting  &gt;  Equipment Setting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Setting 서브 메뉴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Setting        설비 공통 설정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Log Setting    로그 레벨·보관 설정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Auto Backup    자동 백업 설정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등록 설정 항목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SystemParameter · LaserPowerCalParam ·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Sequence · DoorInterlock · RmsDatas ·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UploadDatas · LaserInterlock 이 등록된다.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각 항목은 PropertyGrid 로 편집한다.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Head Theta Interlock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레이저 발진 각도 인터락 설정.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Use Interlock 을 체크해야 동작한다(기본 해제).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Front/Down 각도 ±Tolerance 를 벗어나면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발진을 차단하고 알람(210620)을 띄운다.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PLC Scale 은 D70510 원값을 각도로 바꾸는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배율이다. ※ 현장 실측 후 확정 필요.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주의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PLC 미연결·미활성 상태에서 인터락을 켜면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안전측으로 발진이 차단된다(fail-closed).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- 17)  Setting — 설비 설정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EquipSetting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91" y="1793000"/>
            <a:ext cx="8381578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565159" y="1996552"/>
            <a:ext cx="1975657" cy="4262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3505291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5600685" y="1996552"/>
            <a:ext cx="2394736" cy="4262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5450685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8055291" y="1996552"/>
            <a:ext cx="3771710" cy="4262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7905291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Alarm 화면 (1/1)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Alarm  &gt;  History / Description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Alarm 서브 메뉴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History        발생한 알람 이력 조회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Description    알람 코드별 설명 조회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PTOP 고유 알람 코드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210004~210006  PLC 경알람·중알람·도어 인터락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210605~210614  IO 보드 계열(현재 미발생)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210620         Laser Head Theta 인터락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그 밖의 공통 코드는 Description 에서 확인한다.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알람 리셋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PLC 알람 리셋 신호(M70530)를 받으면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전체 알람 리셋 요청이 발행된다.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중알람이 남아 있으면 자동 운전을 시작할 수 없다.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- 18)  Alarm — 알람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Alarm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91" y="1793000"/>
            <a:ext cx="8381578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565159" y="1996552"/>
            <a:ext cx="1975657" cy="4262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3505291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5600685" y="1996552"/>
            <a:ext cx="2514473" cy="4262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5450685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8175027" y="1996552"/>
            <a:ext cx="3651973" cy="4262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8025027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디자인 사용자 지정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 pitchFamily="0" charset="1"/>
        <a:ea typeface=""/>
        <a:cs typeface=""/>
      </a:majorFont>
      <a:minorFont>
        <a:latin typeface="맑은 고딕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256e1a-09f4-4ca7-acff-709cf501cfcf">
      <Terms xmlns="http://schemas.microsoft.com/office/infopath/2007/PartnerControls"/>
    </lcf76f155ced4ddcb4097134ff3c332f>
    <TaxCatchAll xmlns="d89727d7-8dd1-46bc-aefa-00378b6ab1b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AC9288FA1DE3BB4AB812FB0C051D4950" ma:contentTypeVersion="12" ma:contentTypeDescription="새 문서를 만듭니다." ma:contentTypeScope="" ma:versionID="a29f5cff52a99b0cde611eb77bc7fe9c">
  <xsd:schema xmlns:xsd="http://www.w3.org/2001/XMLSchema" xmlns:xs="http://www.w3.org/2001/XMLSchema" xmlns:p="http://schemas.microsoft.com/office/2006/metadata/properties" xmlns:ns2="3f256e1a-09f4-4ca7-acff-709cf501cfcf" xmlns:ns3="d89727d7-8dd1-46bc-aefa-00378b6ab1ba" targetNamespace="http://schemas.microsoft.com/office/2006/metadata/properties" ma:root="true" ma:fieldsID="8496282d8e9bf1b420abe5ac24eea632" ns2:_="" ns3:_="">
    <xsd:import namespace="3f256e1a-09f4-4ca7-acff-709cf501cfcf"/>
    <xsd:import namespace="d89727d7-8dd1-46bc-aefa-00378b6ab1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256e1a-09f4-4ca7-acff-709cf501cf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이미지 태그" ma:readOnly="false" ma:fieldId="{5cf76f15-5ced-4ddc-b409-7134ff3c332f}" ma:taxonomyMulti="true" ma:sspId="7fbd4038-13c0-4266-8e70-5a68fe662a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9727d7-8dd1-46bc-aefa-00378b6ab1b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2130454-39a0-4ec5-b5d2-5e30c2819aa5}" ma:internalName="TaxCatchAll" ma:showField="CatchAllData" ma:web="d89727d7-8dd1-46bc-aefa-00378b6ab1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E25C09-BC1E-4287-B66A-353F420A35DD}">
  <ds:schemaRefs>
    <ds:schemaRef ds:uri="http://www.w3.org/XML/1998/namespace"/>
    <ds:schemaRef ds:uri="3f256e1a-09f4-4ca7-acff-709cf501cfcf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d89727d7-8dd1-46bc-aefa-00378b6ab1b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F5EB21F-CF91-4003-8F97-5E977E2042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256e1a-09f4-4ca7-acff-709cf501cfcf"/>
    <ds:schemaRef ds:uri="d89727d7-8dd1-46bc-aefa-00378b6ab1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F4060C8-E469-4529-89AE-F2A33F44FA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24130</TotalTime>
  <Application>LibreOffice/25.8.6.2$Windows_X86_64 LibreOffice_project/b4b39682cd9868fa725bc664aff94278d315bd04</Application>
  <AppVersion>15.0000</AppVersion>
  <Words>277</Words>
  <Paragraphs>84</Paragraphs>
  <Company>LGE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2022-09-24T01:53:29Z</dcterms:created>
  <dc:creator>김주환/선임연구원/PRI 기술전략팀(joohwan3.kim@lge.com)</dc:creator>
  <dc:description/>
  <dc:language>ko-KR</dc:language>
  <cp:lastModifiedBy/>
  <cp:lastPrinted>2023-09-18T22:57:38Z</cp:lastPrinted>
  <dcterms:modified xsi:type="dcterms:W3CDTF">2026-06-16T09:58:55Z</dcterms:modified>
  <cp:revision>1403</cp:revision>
  <dc:subject/>
  <dc:title>PowerPoint 프레젠테이션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0x010100AC9288FA1DE3BB4AB812FB0C051D4950</vt:lpwstr>
  </property>
  <property fmtid="{D5CDD505-2E9C-101B-9397-08002B2CF9AE}" pid="3" name="MSIP_Label_dd59f345-fd0b-4b4e-aba2-7c7a20c52995_ActionId">
    <vt:lpwstr>eb681197-cabc-4395-ba42-185e1cd9b335</vt:lpwstr>
  </property>
  <property fmtid="{D5CDD505-2E9C-101B-9397-08002B2CF9AE}" pid="4" name="MSIP_Label_dd59f345-fd0b-4b4e-aba2-7c7a20c52995_ContentBits">
    <vt:lpwstr>0</vt:lpwstr>
  </property>
  <property fmtid="{D5CDD505-2E9C-101B-9397-08002B2CF9AE}" pid="5" name="MSIP_Label_dd59f345-fd0b-4b4e-aba2-7c7a20c52995_Enabled">
    <vt:lpwstr>true</vt:lpwstr>
  </property>
  <property fmtid="{D5CDD505-2E9C-101B-9397-08002B2CF9AE}" pid="6" name="MSIP_Label_dd59f345-fd0b-4b4e-aba2-7c7a20c52995_Method">
    <vt:lpwstr>Privileged</vt:lpwstr>
  </property>
  <property fmtid="{D5CDD505-2E9C-101B-9397-08002B2CF9AE}" pid="7" name="MSIP_Label_dd59f345-fd0b-4b4e-aba2-7c7a20c52995_Name">
    <vt:lpwstr>General</vt:lpwstr>
  </property>
  <property fmtid="{D5CDD505-2E9C-101B-9397-08002B2CF9AE}" pid="8" name="MSIP_Label_dd59f345-fd0b-4b4e-aba2-7c7a20c52995_SetDate">
    <vt:lpwstr>2024-07-18T01:40:53Z</vt:lpwstr>
  </property>
  <property fmtid="{D5CDD505-2E9C-101B-9397-08002B2CF9AE}" pid="9" name="MSIP_Label_dd59f345-fd0b-4b4e-aba2-7c7a20c52995_SiteId">
    <vt:lpwstr>5069cde4-642a-45c0-8094-d0c2dec10be3</vt:lpwstr>
  </property>
  <property fmtid="{D5CDD505-2E9C-101B-9397-08002B2CF9AE}" pid="10" name="PresentationFormat">
    <vt:lpwstr>와이드스크린</vt:lpwstr>
  </property>
  <property fmtid="{D5CDD505-2E9C-101B-9397-08002B2CF9AE}" pid="11" name="Slides">
    <vt:i4>1</vt:i4>
  </property>
</Properties>
</file>