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10515600" cy="201168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822960" y="1325880"/>
            <a:ext cx="54864" cy="201168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234440" y="1719072"/>
            <a:ext cx="9692640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Malgun Gothic"/>
              </a:rPr>
              <a:t>PTOP 용접기 프로그램 사용설명서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359152"/>
            <a:ext cx="9692640" cy="32918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600" b="0">
                <a:solidFill>
                  <a:srgbClr val="4F92E8"/>
                </a:solidFill>
                <a:latin typeface="Malgun Gothic"/>
              </a:rPr>
              <a:t>화면 구성과 기본 조작 · 소스 기준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2779776"/>
            <a:ext cx="969264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0">
                <a:solidFill>
                  <a:srgbClr val="9AA2AD"/>
                </a:solidFill>
                <a:latin typeface="Consolas"/>
              </a:rPr>
              <a:t>ILSOS PrismaticRD_PTOP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3657600"/>
            <a:ext cx="1517904" cy="237744"/>
          </a:xfrm>
          <a:prstGeom prst="rect">
            <a:avLst/>
          </a:prstGeom>
          <a:solidFill>
            <a:srgbClr val="2C30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9AA2AD"/>
                </a:solidFill>
                <a:latin typeface="Malgun Gothic"/>
              </a:rPr>
              <a:t>2026-09-16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87168" y="3657600"/>
            <a:ext cx="2926080" cy="237744"/>
          </a:xfrm>
          <a:prstGeom prst="rect">
            <a:avLst/>
          </a:prstGeom>
          <a:solidFill>
            <a:srgbClr val="2C30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9AA2AD"/>
                </a:solidFill>
                <a:latin typeface="Malgun Gothic"/>
              </a:rPr>
              <a:t>PtoP 각형화 단동 용접기 (유니셀)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59552" y="3657600"/>
            <a:ext cx="1133856" cy="237744"/>
          </a:xfrm>
          <a:prstGeom prst="rect">
            <a:avLst/>
          </a:prstGeom>
          <a:solidFill>
            <a:srgbClr val="2C30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9AA2AD"/>
                </a:solidFill>
                <a:latin typeface="Malgun Gothic"/>
              </a:rPr>
              <a:t>최종 사용자용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" y="4187952"/>
            <a:ext cx="10515600" cy="960120"/>
          </a:xfrm>
          <a:prstGeom prst="rect">
            <a:avLst/>
          </a:prstGeom>
          <a:solidFill>
            <a:srgbClr val="222A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822960" y="4187952"/>
            <a:ext cx="41148" cy="96012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1005840" y="4187952"/>
            <a:ext cx="10195560" cy="9601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이 문서는 실제 프로그램 소스에서 확인한 화면 구성과 동작만 담았습니다.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화면에 적힌 이름과 실제 동작이 다른 항목이 있어, 그 부분은 따로 표시해 두었습니다.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486400"/>
            <a:ext cx="10515600" cy="8229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030" b="0">
                <a:solidFill>
                  <a:srgbClr val="9AA2AD"/>
                </a:solidFill>
                <a:latin typeface="Malgun Gothic"/>
              </a:rPr>
              <a:t>다루는 것   메뉴 구성 · 자동 운전 · 수동 출사 · 모니터링 · 알람 · 자주 나오는 증상</a:t>
            </a:r>
          </a:p>
          <a:p>
            <a:pPr algn="l">
              <a:spcAft>
                <a:spcPts val="500"/>
              </a:spcAft>
            </a:pPr>
            <a:r>
              <a:rPr sz="1030" b="0">
                <a:solidFill>
                  <a:srgbClr val="9AA2AD"/>
                </a:solidFill>
                <a:latin typeface="Malgun Gothic"/>
              </a:rPr>
              <a:t>안 다루는 것   레시피 작성 상세(별도 매뉴얼) · 캘리브레이션 절차 · 장비 기구 취급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1. 화면 구성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왼쪽 메뉴 기준입니다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1508760" cy="365760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585216" y="1152144"/>
            <a:ext cx="1344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메뉴</a:t>
            </a:r>
          </a:p>
        </p:txBody>
      </p:sp>
      <p:sp>
        <p:nvSpPr>
          <p:cNvPr id="8" name="Rectangle 7"/>
          <p:cNvSpPr/>
          <p:nvPr/>
        </p:nvSpPr>
        <p:spPr>
          <a:xfrm>
            <a:off x="2011680" y="1152144"/>
            <a:ext cx="3063240" cy="365760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2093976" y="1152144"/>
            <a:ext cx="28986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하위 화면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74920" y="1152144"/>
            <a:ext cx="4937760" cy="365760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157216" y="1152144"/>
            <a:ext cx="4773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무엇을 하는 곳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012680" y="1152144"/>
            <a:ext cx="1645920" cy="365760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094976" y="1152144"/>
            <a:ext cx="148132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권한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1517904"/>
            <a:ext cx="1508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85216" y="1517904"/>
            <a:ext cx="1344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AutoRun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011680" y="1517904"/>
            <a:ext cx="30632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2093976" y="1517904"/>
            <a:ext cx="28986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AutoRun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74920" y="1517904"/>
            <a:ext cx="4937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157216" y="1517904"/>
            <a:ext cx="4773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자동 운전 시작/정지, 생산 현황 확인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012680" y="1517904"/>
            <a:ext cx="164592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94976" y="1517904"/>
            <a:ext cx="148132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-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1883664"/>
            <a:ext cx="1508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585216" y="1883664"/>
            <a:ext cx="1344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Recipe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011680" y="1883664"/>
            <a:ext cx="30632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2093976" y="1883664"/>
            <a:ext cx="28986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Recipe / 변경이력 / Model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74920" y="1883664"/>
            <a:ext cx="4937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5157216" y="1883664"/>
            <a:ext cx="4773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용접 도형과 파라미터 작성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012680" y="1883664"/>
            <a:ext cx="164592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10094976" y="1883664"/>
            <a:ext cx="148132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-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2249424"/>
            <a:ext cx="1508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585216" y="2249424"/>
            <a:ext cx="1344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Manual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011680" y="2249424"/>
            <a:ext cx="30632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093976" y="2249424"/>
            <a:ext cx="28986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Scanner Operation / Model Finder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74920" y="2249424"/>
            <a:ext cx="4937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5157216" y="2249424"/>
            <a:ext cx="4773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수동 출사, 스카우트 촬영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012680" y="2249424"/>
            <a:ext cx="164592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10094976" y="2249424"/>
            <a:ext cx="148132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-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02920" y="2615184"/>
            <a:ext cx="1508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585216" y="2615184"/>
            <a:ext cx="1344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Calibration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011680" y="2615184"/>
            <a:ext cx="30632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2093976" y="2615184"/>
            <a:ext cx="28986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Scanner / Pixel Resolution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074920" y="2615184"/>
            <a:ext cx="4937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5157216" y="2615184"/>
            <a:ext cx="4773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스캐너·카메라 보정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0012680" y="2615184"/>
            <a:ext cx="164592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10094976" y="2615184"/>
            <a:ext cx="148132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-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02920" y="2980944"/>
            <a:ext cx="1508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585216" y="2980944"/>
            <a:ext cx="1344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Monitoring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011680" y="2980944"/>
            <a:ext cx="30632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2093976" y="2980944"/>
            <a:ext cx="28986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PLC Bit / PLC Word / IO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074920" y="2980944"/>
            <a:ext cx="4937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5157216" y="2980944"/>
            <a:ext cx="4773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PLC·IO 신호 실시간 확인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0012680" y="2980944"/>
            <a:ext cx="164592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10094976" y="2980944"/>
            <a:ext cx="148132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-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02920" y="3346703"/>
            <a:ext cx="1508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585216" y="3346703"/>
            <a:ext cx="1344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Device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011680" y="3346703"/>
            <a:ext cx="30632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2093976" y="3346703"/>
            <a:ext cx="28986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Device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074920" y="3346703"/>
            <a:ext cx="4937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5157216" y="3346703"/>
            <a:ext cx="4773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장비 연결 설정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0012680" y="3346703"/>
            <a:ext cx="164592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TextBox 60"/>
          <p:cNvSpPr txBox="1"/>
          <p:nvPr/>
        </p:nvSpPr>
        <p:spPr>
          <a:xfrm>
            <a:off x="10094976" y="3346703"/>
            <a:ext cx="148132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Level 3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02920" y="3712463"/>
            <a:ext cx="1508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3" name="TextBox 62"/>
          <p:cNvSpPr txBox="1"/>
          <p:nvPr/>
        </p:nvSpPr>
        <p:spPr>
          <a:xfrm>
            <a:off x="585216" y="3712463"/>
            <a:ext cx="1344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Setting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11680" y="3712463"/>
            <a:ext cx="30632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TextBox 64"/>
          <p:cNvSpPr txBox="1"/>
          <p:nvPr/>
        </p:nvSpPr>
        <p:spPr>
          <a:xfrm>
            <a:off x="2093976" y="3712463"/>
            <a:ext cx="28986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Setting / Log / Auto Backup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074920" y="3712463"/>
            <a:ext cx="4937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TextBox 66"/>
          <p:cNvSpPr txBox="1"/>
          <p:nvPr/>
        </p:nvSpPr>
        <p:spPr>
          <a:xfrm>
            <a:off x="5157216" y="3712463"/>
            <a:ext cx="4773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프로그램 설정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0012680" y="3712463"/>
            <a:ext cx="164592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TextBox 68"/>
          <p:cNvSpPr txBox="1"/>
          <p:nvPr/>
        </p:nvSpPr>
        <p:spPr>
          <a:xfrm>
            <a:off x="10094976" y="3712463"/>
            <a:ext cx="148132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Level 1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02920" y="4078224"/>
            <a:ext cx="1508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TextBox 70"/>
          <p:cNvSpPr txBox="1"/>
          <p:nvPr/>
        </p:nvSpPr>
        <p:spPr>
          <a:xfrm>
            <a:off x="585216" y="4078224"/>
            <a:ext cx="1344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Alarm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011680" y="4078224"/>
            <a:ext cx="30632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TextBox 72"/>
          <p:cNvSpPr txBox="1"/>
          <p:nvPr/>
        </p:nvSpPr>
        <p:spPr>
          <a:xfrm>
            <a:off x="2093976" y="4078224"/>
            <a:ext cx="28986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History / Description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074920" y="4078224"/>
            <a:ext cx="49377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TextBox 74"/>
          <p:cNvSpPr txBox="1"/>
          <p:nvPr/>
        </p:nvSpPr>
        <p:spPr>
          <a:xfrm>
            <a:off x="5157216" y="4078224"/>
            <a:ext cx="47731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알람 이력과 설명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0012680" y="4078224"/>
            <a:ext cx="164592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7" name="TextBox 76"/>
          <p:cNvSpPr txBox="1"/>
          <p:nvPr/>
        </p:nvSpPr>
        <p:spPr>
          <a:xfrm>
            <a:off x="10094976" y="4078224"/>
            <a:ext cx="148132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-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02920" y="4572000"/>
            <a:ext cx="11155680" cy="777240"/>
          </a:xfrm>
          <a:prstGeom prst="rect">
            <a:avLst/>
          </a:prstGeom>
          <a:solidFill>
            <a:srgbClr val="222A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9" name="Rectangle 78"/>
          <p:cNvSpPr/>
          <p:nvPr/>
        </p:nvSpPr>
        <p:spPr>
          <a:xfrm>
            <a:off x="502920" y="4572000"/>
            <a:ext cx="41148" cy="77724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0" name="TextBox 79"/>
          <p:cNvSpPr txBox="1"/>
          <p:nvPr/>
        </p:nvSpPr>
        <p:spPr>
          <a:xfrm>
            <a:off x="685800" y="4572000"/>
            <a:ext cx="10835640" cy="77724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자동 운전이 시작되면 Recipe 메뉴가 자동으로 잠깁니다. 운전 중 레시피가 바뀌는 것을 막기 위한 것이며, 정지하면 다시 열립니다.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02920" y="5504688"/>
            <a:ext cx="11155680" cy="777240"/>
          </a:xfrm>
          <a:prstGeom prst="rect">
            <a:avLst/>
          </a:prstGeom>
          <a:solidFill>
            <a:srgbClr val="2E2A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2" name="Rectangle 81"/>
          <p:cNvSpPr/>
          <p:nvPr/>
        </p:nvSpPr>
        <p:spPr>
          <a:xfrm>
            <a:off x="502920" y="5504688"/>
            <a:ext cx="41148" cy="77724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3" name="TextBox 82"/>
          <p:cNvSpPr txBox="1"/>
          <p:nvPr/>
        </p:nvSpPr>
        <p:spPr>
          <a:xfrm>
            <a:off x="685800" y="5504688"/>
            <a:ext cx="10835640" cy="77724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Device 와 Setting 은 권한 등급이 필요합니다. 로그인 등급이 낮으면 메뉴가 보이지 않거나 열리지 않습니다.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EquipmentSetup.cs:263-351 (메뉴 등록) / :279-292 (Auto 진입 시 Recipe 메뉴 잠금)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2. 자동 운전 시작과 정지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시작하는 방법이 두 가지입니다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777240" cy="237744"/>
          </a:xfrm>
          <a:prstGeom prst="rect">
            <a:avLst/>
          </a:prstGeom>
          <a:solidFill>
            <a:srgbClr val="3FA6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FFFFFF"/>
                </a:solidFill>
                <a:latin typeface="Malgun Gothic"/>
              </a:rPr>
              <a:t>시작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481328"/>
            <a:ext cx="11155680" cy="676656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713232" y="1673352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1581912"/>
            <a:ext cx="1024128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60" b="1">
                <a:solidFill>
                  <a:srgbClr val="FFFFFF"/>
                </a:solidFill>
                <a:latin typeface="Malgun Gothic"/>
              </a:rPr>
              <a:t>AutoRun 화면에서 [Run AutoRun] 을 누르거나, PLC 에서 자동 시작 신호를 보냅니다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1892808"/>
            <a:ext cx="102412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둘 중 어느 쪽이든 같은 동작을 합니다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249424"/>
            <a:ext cx="11155680" cy="676656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713232" y="2441448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2350008"/>
            <a:ext cx="1024128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60" b="1">
                <a:solidFill>
                  <a:srgbClr val="FFFFFF"/>
                </a:solidFill>
                <a:latin typeface="Malgun Gothic"/>
              </a:rPr>
              <a:t>'자동 운전을 시작하시겠습니까?' 확인창이 뜹니다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2660904"/>
            <a:ext cx="102412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5초 안에 답하지 않으면 자동으로 진행됩니다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017520"/>
            <a:ext cx="11155680" cy="676656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713232" y="3209544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3118103"/>
            <a:ext cx="1024128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60" b="1">
                <a:solidFill>
                  <a:srgbClr val="FFFFFF"/>
                </a:solidFill>
                <a:latin typeface="Malgun Gothic"/>
              </a:rPr>
              <a:t>자동 운전이 시작되고 Recipe 메뉴가 잠깁니다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88720" y="3429000"/>
            <a:ext cx="102412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AutoRun Status 표시가 운전 중으로 바뀝니다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3931920"/>
            <a:ext cx="777240" cy="237744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FFFFFF"/>
                </a:solidFill>
                <a:latin typeface="Malgun Gothic"/>
              </a:rPr>
              <a:t>정지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4261104"/>
            <a:ext cx="11155680" cy="91440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77240" y="4370832"/>
            <a:ext cx="1069848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70" b="1">
                <a:solidFill>
                  <a:srgbClr val="FFFFFF"/>
                </a:solidFill>
                <a:latin typeface="Malgun Gothic"/>
              </a:rPr>
              <a:t>[Stop] 버튼을 누르거나 PLC 에서 정지 신호를 보내면 정지합니다.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718304"/>
            <a:ext cx="10698480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정지하면 자동으로 Manual 상태가 되고, 레시피가 정지 직전에 선택되어 있던 것으로 되돌아갑니다. 화면의 레시피가 바뀌어 보이는 것은 이 때문입니다.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5349240"/>
            <a:ext cx="11155680" cy="868680"/>
          </a:xfrm>
          <a:prstGeom prst="rect">
            <a:avLst/>
          </a:prstGeom>
          <a:solidFill>
            <a:srgbClr val="222A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502920" y="5349240"/>
            <a:ext cx="41148" cy="86868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85800" y="5349240"/>
            <a:ext cx="10835640" cy="86868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가변 용접 안내창(다음 장)이 떠 있는 동안에는 PLC 자동 시작 신호를 무시합니다.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수동 작업 중에 자동 운전이 끼어드는 것을 막기 위한 동작입니다.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UCMainAutoRunViewModel.cs:309-342 (시작) / :449-467 (정지) / PLCController.Config.cs:125-138 (PLC 신호)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3. AutoRun 화면 읽는 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화면에 나오는 항목이 각각 무엇인지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2148840" cy="32461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585216" y="1152144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algun Gothic"/>
              </a:rPr>
              <a:t>묶음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760" y="1152144"/>
            <a:ext cx="2971800" cy="32461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2734056" y="1152144"/>
            <a:ext cx="28072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algun Gothic"/>
              </a:rPr>
              <a:t>항목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23560" y="1152144"/>
            <a:ext cx="6035040" cy="32461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705856" y="1152144"/>
            <a:ext cx="58704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Malgun Gothic"/>
              </a:rPr>
              <a:t>의미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1476756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85216" y="1476756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Manual Control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51760" y="1476756"/>
            <a:ext cx="29718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2734056" y="1476756"/>
            <a:ext cx="28072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Run AutoRun / Stop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23560" y="1476756"/>
            <a:ext cx="60350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705856" y="1476756"/>
            <a:ext cx="58704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자동 운전 시작 / 정지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1801368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85216" y="1801368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Equipment Status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651760" y="1801368"/>
            <a:ext cx="29718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2734056" y="1801368"/>
            <a:ext cx="28072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AutoRun Status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23560" y="1801368"/>
            <a:ext cx="60350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5705856" y="1801368"/>
            <a:ext cx="58704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운전 중인지 여부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2125980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85216" y="2125980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2651760" y="2125980"/>
            <a:ext cx="29718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2734056" y="2125980"/>
            <a:ext cx="28072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Alarm Status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23560" y="2125980"/>
            <a:ext cx="60350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5705856" y="2125980"/>
            <a:ext cx="58704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알람 발생 여부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2450592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585216" y="2450592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2651760" y="2450592"/>
            <a:ext cx="29718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734056" y="2450592"/>
            <a:ext cx="28072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AutoRun Resume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23560" y="2450592"/>
            <a:ext cx="60350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5705856" y="2450592"/>
            <a:ext cx="58704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가변 용접 후 이어하기 (평소에는 안 보임)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2920" y="2775204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585216" y="2775204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Product Info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651760" y="2775204"/>
            <a:ext cx="29718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2734056" y="2775204"/>
            <a:ext cx="28072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Total Product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23560" y="2775204"/>
            <a:ext cx="60350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5705856" y="2775204"/>
            <a:ext cx="58704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누적 생산 수량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02920" y="3099816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585216" y="3099816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2651760" y="3099816"/>
            <a:ext cx="29718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2734056" y="3099816"/>
            <a:ext cx="28072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Today Product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623560" y="3099816"/>
            <a:ext cx="60350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5705856" y="3099816"/>
            <a:ext cx="58704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오늘 생산 수량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02920" y="3424428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585216" y="3424428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2651760" y="3424428"/>
            <a:ext cx="29718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2734056" y="3424428"/>
            <a:ext cx="28072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Reset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623560" y="3424428"/>
            <a:ext cx="60350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5705856" y="3424428"/>
            <a:ext cx="58704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각각의 수량을 0 으로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02920" y="3749039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585216" y="3749039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/>
            </a:r>
          </a:p>
        </p:txBody>
      </p:sp>
      <p:sp>
        <p:nvSpPr>
          <p:cNvPr id="56" name="Rectangle 55"/>
          <p:cNvSpPr/>
          <p:nvPr/>
        </p:nvSpPr>
        <p:spPr>
          <a:xfrm>
            <a:off x="2651760" y="3749039"/>
            <a:ext cx="29718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2734056" y="3749039"/>
            <a:ext cx="28072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Welding Time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623560" y="3749039"/>
            <a:ext cx="60350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5705856" y="3749039"/>
            <a:ext cx="58704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직전 용접에 걸린 시간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02920" y="4073652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TextBox 60"/>
          <p:cNvSpPr txBox="1"/>
          <p:nvPr/>
        </p:nvSpPr>
        <p:spPr>
          <a:xfrm>
            <a:off x="585216" y="4073652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/>
            </a:r>
          </a:p>
        </p:txBody>
      </p:sp>
      <p:sp>
        <p:nvSpPr>
          <p:cNvPr id="62" name="Rectangle 61"/>
          <p:cNvSpPr/>
          <p:nvPr/>
        </p:nvSpPr>
        <p:spPr>
          <a:xfrm>
            <a:off x="2651760" y="4073652"/>
            <a:ext cx="29718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3" name="TextBox 62"/>
          <p:cNvSpPr txBox="1"/>
          <p:nvPr/>
        </p:nvSpPr>
        <p:spPr>
          <a:xfrm>
            <a:off x="2734056" y="4073652"/>
            <a:ext cx="28072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Lot ID / Cell ID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623560" y="4073652"/>
            <a:ext cx="60350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TextBox 64"/>
          <p:cNvSpPr txBox="1"/>
          <p:nvPr/>
        </p:nvSpPr>
        <p:spPr>
          <a:xfrm>
            <a:off x="5705856" y="4073652"/>
            <a:ext cx="58704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PLC 에서 받은 식별 번호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02920" y="4398264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TextBox 66"/>
          <p:cNvSpPr txBox="1"/>
          <p:nvPr/>
        </p:nvSpPr>
        <p:spPr>
          <a:xfrm>
            <a:off x="585216" y="4398264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/>
            </a:r>
          </a:p>
        </p:txBody>
      </p:sp>
      <p:sp>
        <p:nvSpPr>
          <p:cNvPr id="68" name="Rectangle 67"/>
          <p:cNvSpPr/>
          <p:nvPr/>
        </p:nvSpPr>
        <p:spPr>
          <a:xfrm>
            <a:off x="2651760" y="4398264"/>
            <a:ext cx="29718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TextBox 68"/>
          <p:cNvSpPr txBox="1"/>
          <p:nvPr/>
        </p:nvSpPr>
        <p:spPr>
          <a:xfrm>
            <a:off x="2734056" y="4398264"/>
            <a:ext cx="28072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Page Num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623560" y="4398264"/>
            <a:ext cx="60350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TextBox 70"/>
          <p:cNvSpPr txBox="1"/>
          <p:nvPr/>
        </p:nvSpPr>
        <p:spPr>
          <a:xfrm>
            <a:off x="5705856" y="4398264"/>
            <a:ext cx="58704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지금 작업 중인 페이지 번호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02920" y="4722876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TextBox 72"/>
          <p:cNvSpPr txBox="1"/>
          <p:nvPr/>
        </p:nvSpPr>
        <p:spPr>
          <a:xfrm>
            <a:off x="585216" y="4722876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Recipe Canvas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651760" y="4722876"/>
            <a:ext cx="29718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TextBox 74"/>
          <p:cNvSpPr txBox="1"/>
          <p:nvPr/>
        </p:nvSpPr>
        <p:spPr>
          <a:xfrm>
            <a:off x="2734056" y="4722876"/>
            <a:ext cx="28072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-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623560" y="4722876"/>
            <a:ext cx="60350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7" name="TextBox 76"/>
          <p:cNvSpPr txBox="1"/>
          <p:nvPr/>
        </p:nvSpPr>
        <p:spPr>
          <a:xfrm>
            <a:off x="5705856" y="4722876"/>
            <a:ext cx="58704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현재 레시피의 도형이 표시됩니다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02920" y="5047488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9" name="TextBox 78"/>
          <p:cNvSpPr txBox="1"/>
          <p:nvPr/>
        </p:nvSpPr>
        <p:spPr>
          <a:xfrm>
            <a:off x="585216" y="5047488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Camera View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651760" y="5047488"/>
            <a:ext cx="29718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1" name="TextBox 80"/>
          <p:cNvSpPr txBox="1"/>
          <p:nvPr/>
        </p:nvSpPr>
        <p:spPr>
          <a:xfrm>
            <a:off x="2734056" y="5047488"/>
            <a:ext cx="28072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-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623560" y="5047488"/>
            <a:ext cx="60350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3" name="TextBox 82"/>
          <p:cNvSpPr txBox="1"/>
          <p:nvPr/>
        </p:nvSpPr>
        <p:spPr>
          <a:xfrm>
            <a:off x="5705856" y="5047488"/>
            <a:ext cx="58704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D8DCE2"/>
                </a:solidFill>
                <a:latin typeface="Malgun Gothic"/>
              </a:rPr>
              <a:t>카메라 영상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02920" y="5440680"/>
            <a:ext cx="11155680" cy="868680"/>
          </a:xfrm>
          <a:prstGeom prst="rect">
            <a:avLst/>
          </a:prstGeom>
          <a:solidFill>
            <a:srgbClr val="2F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5" name="Rectangle 84"/>
          <p:cNvSpPr/>
          <p:nvPr/>
        </p:nvSpPr>
        <p:spPr>
          <a:xfrm>
            <a:off x="502920" y="5440680"/>
            <a:ext cx="41148" cy="868680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TextBox 85"/>
          <p:cNvSpPr txBox="1"/>
          <p:nvPr/>
        </p:nvSpPr>
        <p:spPr>
          <a:xfrm>
            <a:off x="685800" y="5440680"/>
            <a:ext cx="10835640" cy="86868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주의 —  현재 Total / Today Product 수량은 자동 운전에서 증가하지 않습니다.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프로그램 동작상의 문제로 확인되어 별도 검토 중입니다. 생산 수량은 다른 방법으로 집계하십시오.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UCMainAutoRun.xaml:40-137 (화면 구성) / SeqAutoRunPTOP.cs:1379-1394 (수량 미증가 원인)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4. 가변 용접 안내창이 떴을 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자동 운전 중 PLC 가 수동 작업을 요청하는 경우입니다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88720"/>
            <a:ext cx="11155680" cy="73152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713232" y="1408176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1289304"/>
            <a:ext cx="1024128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60" b="1">
                <a:solidFill>
                  <a:srgbClr val="FFFFFF"/>
                </a:solidFill>
                <a:latin typeface="Malgun Gothic"/>
              </a:rPr>
              <a:t>'용접 위치 확인' 창이 뜨고 Recipe No / Page No 가 표시됩니다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1600200"/>
            <a:ext cx="102412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이 번호를 기억하거나 적어 두십시오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011680"/>
            <a:ext cx="11155680" cy="73152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713232" y="2231136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2112264"/>
            <a:ext cx="1024128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60" b="1">
                <a:solidFill>
                  <a:srgbClr val="FFFFFF"/>
                </a:solidFill>
                <a:latin typeface="Malgun Gothic"/>
              </a:rPr>
              <a:t>[확인] 을 누르면 자동 운전이 멈추고 Manual 상태가 됩니다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2423160"/>
            <a:ext cx="102412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PLC 가 지정한 레시피가 자동으로 불러와집니다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2834640"/>
            <a:ext cx="11155680" cy="73152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713232" y="3054096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2935224"/>
            <a:ext cx="1024128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60" b="1">
                <a:solidFill>
                  <a:srgbClr val="FFFFFF"/>
                </a:solidFill>
                <a:latin typeface="Malgun Gothic"/>
              </a:rPr>
              <a:t>Recipe 화면에서 해당 페이지로 이동해 수동으로 용접합니다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3246120"/>
            <a:ext cx="102412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안내창에 나온 번호와 화면의 레시피·페이지가 같은지 반드시 확인하십시오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657600"/>
            <a:ext cx="11155680" cy="73152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713232" y="3877056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20" y="3758184"/>
            <a:ext cx="1024128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60" b="1">
                <a:solidFill>
                  <a:srgbClr val="FFFFFF"/>
                </a:solidFill>
                <a:latin typeface="Malgun Gothic"/>
              </a:rPr>
              <a:t>작업이 끝나면 AutoRun 화면의 [AutoRun Resume] 을 누릅니다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88720" y="4069080"/>
            <a:ext cx="102412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이 버튼은 PLC 요청이 살아 있는 동안에만 보입니다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617720"/>
            <a:ext cx="11155680" cy="822960"/>
          </a:xfrm>
          <a:prstGeom prst="rect">
            <a:avLst/>
          </a:prstGeom>
          <a:solidFill>
            <a:srgbClr val="222A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502920" y="4617720"/>
            <a:ext cx="41148" cy="82296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85800" y="4617720"/>
            <a:ext cx="10835640" cy="8229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안내창은 한 번만 뜹니다. [확인] 을 누르면 사라지므로 번호를 놓치기 쉽습니다.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그래서 Recipe 작업 화면 상단에도 같은 번호가 계속 표시되도록 되어 있습니다. 거기서 다시 확인하십시오.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5559552"/>
            <a:ext cx="11155680" cy="731520"/>
          </a:xfrm>
          <a:prstGeom prst="rect">
            <a:avLst/>
          </a:prstGeom>
          <a:solidFill>
            <a:srgbClr val="2E2A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502920" y="5559552"/>
            <a:ext cx="41148" cy="73152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685800" y="5559552"/>
            <a:ext cx="10835640" cy="7315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이어하기를 눌렀는데 진행되지 않는 경우가 있습니다. PLC 가 다음 신호를 다시 보내 주어야 진행되는 구조라, 멈춰 있으면 PLC 담당자에게 확인하십시오.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UCMainAutoRunViewModel.cs:208-306 (안내창·Resume) / :214-231 (Recipe 화면 상시 표시)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5. 수동 출사 — Recipe 화면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Recipe &gt; Scanner Object Teaching 의 오른쪽 조작부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192024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585216" y="1152144"/>
            <a:ext cx="17556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묶음</a:t>
            </a:r>
          </a:p>
        </p:txBody>
      </p:sp>
      <p:sp>
        <p:nvSpPr>
          <p:cNvPr id="8" name="Rectangle 7"/>
          <p:cNvSpPr/>
          <p:nvPr/>
        </p:nvSpPr>
        <p:spPr>
          <a:xfrm>
            <a:off x="2423160" y="1152144"/>
            <a:ext cx="301752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2505456" y="1152144"/>
            <a:ext cx="2852927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항목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40680" y="1152144"/>
            <a:ext cx="621792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522976" y="1152144"/>
            <a:ext cx="60533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설명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1499616"/>
            <a:ext cx="19202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85216" y="1499616"/>
            <a:ext cx="17556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Scout Image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23160" y="1499616"/>
            <a:ext cx="30175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2505456" y="1499616"/>
            <a:ext cx="2852927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Run / Run Flying Vision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40680" y="1499616"/>
            <a:ext cx="62179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522976" y="1499616"/>
            <a:ext cx="60533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촬영 실행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1847088"/>
            <a:ext cx="19202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85216" y="1847088"/>
            <a:ext cx="17556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Laser Shot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23160" y="1847088"/>
            <a:ext cx="30175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2505456" y="1847088"/>
            <a:ext cx="2852927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Laser Ready Status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40680" y="1847088"/>
            <a:ext cx="62179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5522976" y="1847088"/>
            <a:ext cx="60533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레이저 준비 상태 표시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2194560"/>
            <a:ext cx="19202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85216" y="2194560"/>
            <a:ext cx="17556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2423160" y="2194560"/>
            <a:ext cx="30175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2505456" y="2194560"/>
            <a:ext cx="2852927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Object Select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40680" y="2194560"/>
            <a:ext cx="62179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5522976" y="2194560"/>
            <a:ext cx="60533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All Object = 전체 / Selected Object = 선택한 것만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2542032"/>
            <a:ext cx="19202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585216" y="2542032"/>
            <a:ext cx="17556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2423160" y="2542032"/>
            <a:ext cx="30175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505456" y="2542032"/>
            <a:ext cx="2852927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Run Welding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40680" y="2542032"/>
            <a:ext cx="62179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5522976" y="2542032"/>
            <a:ext cx="60533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출사 실행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2920" y="2889503"/>
            <a:ext cx="19202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585216" y="2889503"/>
            <a:ext cx="17556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/>
            </a:r>
          </a:p>
        </p:txBody>
      </p:sp>
      <p:sp>
        <p:nvSpPr>
          <p:cNvPr id="38" name="Rectangle 37"/>
          <p:cNvSpPr/>
          <p:nvPr/>
        </p:nvSpPr>
        <p:spPr>
          <a:xfrm>
            <a:off x="2423160" y="2889503"/>
            <a:ext cx="30175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2505456" y="2889503"/>
            <a:ext cx="2852927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Stop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40680" y="2889503"/>
            <a:ext cx="62179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5522976" y="2889503"/>
            <a:ext cx="60533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출사 중지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02920" y="3236975"/>
            <a:ext cx="19202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585216" y="3236975"/>
            <a:ext cx="17556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Laser Interlock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423160" y="3236975"/>
            <a:ext cx="30175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2505456" y="3236975"/>
            <a:ext cx="2852927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FRONT INTERLOCK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40680" y="3236975"/>
            <a:ext cx="62179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5522976" y="3236975"/>
            <a:ext cx="60533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체크하면 앞방향 자세에서 출사를 막습니다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02920" y="3584447"/>
            <a:ext cx="19202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585216" y="3584447"/>
            <a:ext cx="17556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2423160" y="3584447"/>
            <a:ext cx="30175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2505456" y="3584447"/>
            <a:ext cx="2852927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DOWN INTERLOCK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440680" y="3584447"/>
            <a:ext cx="62179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5522976" y="3584447"/>
            <a:ext cx="60533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체크하면 아래방향 자세에서 출사를 막습니다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02920" y="3931920"/>
            <a:ext cx="19202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585216" y="3931920"/>
            <a:ext cx="17556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Import Object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423160" y="3931920"/>
            <a:ext cx="30175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2505456" y="3931920"/>
            <a:ext cx="2852927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From DXF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440680" y="3931920"/>
            <a:ext cx="62179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5522976" y="3931920"/>
            <a:ext cx="60533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DXF 파일에서 도형 불러오기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02920" y="4206240"/>
            <a:ext cx="4480560" cy="23774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1B1D21"/>
                </a:solidFill>
                <a:latin typeface="Malgun Gothic"/>
              </a:rPr>
              <a:t>Run Welding 을 눌렀는데 아무 반응이 없다면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02920" y="4535424"/>
            <a:ext cx="73152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585216" y="4535424"/>
            <a:ext cx="5669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순서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234440" y="4535424"/>
            <a:ext cx="557784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1316736" y="4535424"/>
            <a:ext cx="5413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확인 조건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812279" y="4535424"/>
            <a:ext cx="484632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6" name="TextBox 65"/>
          <p:cNvSpPr txBox="1"/>
          <p:nvPr/>
        </p:nvSpPr>
        <p:spPr>
          <a:xfrm>
            <a:off x="6894575" y="4535424"/>
            <a:ext cx="46817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안 맞으면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02920" y="4882896"/>
            <a:ext cx="7315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TextBox 67"/>
          <p:cNvSpPr txBox="1"/>
          <p:nvPr/>
        </p:nvSpPr>
        <p:spPr>
          <a:xfrm>
            <a:off x="585216" y="4882896"/>
            <a:ext cx="5669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234440" y="4882896"/>
            <a:ext cx="55778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TextBox 69"/>
          <p:cNvSpPr txBox="1"/>
          <p:nvPr/>
        </p:nvSpPr>
        <p:spPr>
          <a:xfrm>
            <a:off x="1316736" y="4882896"/>
            <a:ext cx="5413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화면의 레시피/페이지가 PLC 지시와 같은가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812279" y="4882896"/>
            <a:ext cx="48463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2" name="TextBox 71"/>
          <p:cNvSpPr txBox="1"/>
          <p:nvPr/>
        </p:nvSpPr>
        <p:spPr>
          <a:xfrm>
            <a:off x="6894575" y="4882896"/>
            <a:ext cx="46817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차단 안내창이 뜹니다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02920" y="5230368"/>
            <a:ext cx="7315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4" name="TextBox 73"/>
          <p:cNvSpPr txBox="1"/>
          <p:nvPr/>
        </p:nvSpPr>
        <p:spPr>
          <a:xfrm>
            <a:off x="585216" y="5230368"/>
            <a:ext cx="5669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2</a:t>
            </a:r>
          </a:p>
        </p:txBody>
      </p:sp>
      <p:sp>
        <p:nvSpPr>
          <p:cNvPr id="75" name="Rectangle 74"/>
          <p:cNvSpPr/>
          <p:nvPr/>
        </p:nvSpPr>
        <p:spPr>
          <a:xfrm>
            <a:off x="1234440" y="5230368"/>
            <a:ext cx="55778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6" name="TextBox 75"/>
          <p:cNvSpPr txBox="1"/>
          <p:nvPr/>
        </p:nvSpPr>
        <p:spPr>
          <a:xfrm>
            <a:off x="1316736" y="5230368"/>
            <a:ext cx="5413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Laser Ready 가 켜져 있는가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812279" y="5230368"/>
            <a:ext cx="48463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8" name="TextBox 77"/>
          <p:cNvSpPr txBox="1"/>
          <p:nvPr/>
        </p:nvSpPr>
        <p:spPr>
          <a:xfrm>
            <a:off x="6894575" y="5230368"/>
            <a:ext cx="46817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'Please check Laser Ready' 표시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02920" y="5577840"/>
            <a:ext cx="7315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0" name="TextBox 79"/>
          <p:cNvSpPr txBox="1"/>
          <p:nvPr/>
        </p:nvSpPr>
        <p:spPr>
          <a:xfrm>
            <a:off x="585216" y="5577840"/>
            <a:ext cx="5669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3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234440" y="5577840"/>
            <a:ext cx="55778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2" name="TextBox 81"/>
          <p:cNvSpPr txBox="1"/>
          <p:nvPr/>
        </p:nvSpPr>
        <p:spPr>
          <a:xfrm>
            <a:off x="1316736" y="5577840"/>
            <a:ext cx="5413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Model 이 선택되어 있는가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812279" y="5577840"/>
            <a:ext cx="48463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4" name="TextBox 83"/>
          <p:cNvSpPr txBox="1"/>
          <p:nvPr/>
        </p:nvSpPr>
        <p:spPr>
          <a:xfrm>
            <a:off x="6894575" y="5577840"/>
            <a:ext cx="46817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'선택된 model 이 없습니다' 표시</a:t>
            </a:r>
          </a:p>
        </p:txBody>
      </p:sp>
      <p:sp>
        <p:nvSpPr>
          <p:cNvPr id="85" name="Rectangle 84"/>
          <p:cNvSpPr/>
          <p:nvPr/>
        </p:nvSpPr>
        <p:spPr>
          <a:xfrm>
            <a:off x="502920" y="5925312"/>
            <a:ext cx="7315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TextBox 85"/>
          <p:cNvSpPr txBox="1"/>
          <p:nvPr/>
        </p:nvSpPr>
        <p:spPr>
          <a:xfrm>
            <a:off x="585216" y="5925312"/>
            <a:ext cx="5669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4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234440" y="5925312"/>
            <a:ext cx="55778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8" name="TextBox 87"/>
          <p:cNvSpPr txBox="1"/>
          <p:nvPr/>
        </p:nvSpPr>
        <p:spPr>
          <a:xfrm>
            <a:off x="1316736" y="5925312"/>
            <a:ext cx="5413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문이 닫혀 있는가</a:t>
            </a:r>
          </a:p>
        </p:txBody>
      </p:sp>
      <p:sp>
        <p:nvSpPr>
          <p:cNvPr id="89" name="Rectangle 88"/>
          <p:cNvSpPr/>
          <p:nvPr/>
        </p:nvSpPr>
        <p:spPr>
          <a:xfrm>
            <a:off x="6812279" y="5925312"/>
            <a:ext cx="48463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0" name="TextBox 89"/>
          <p:cNvSpPr txBox="1"/>
          <p:nvPr/>
        </p:nvSpPr>
        <p:spPr>
          <a:xfrm>
            <a:off x="6894575" y="5925312"/>
            <a:ext cx="46817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'Door Open 상태입니다' 표시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UCScannerObjectTeachingControlBox.xaml:27-200 / ControlBoxViewModel.cs:530-625 / SeqComponentTeachingRun.cs:285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6. 수동 출사 — Manual 화면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Manual &gt; Scanner Operation 의 레이저 직접 조작부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274320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585216" y="1152144"/>
            <a:ext cx="257860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항목</a:t>
            </a:r>
          </a:p>
        </p:txBody>
      </p:sp>
      <p:sp>
        <p:nvSpPr>
          <p:cNvPr id="8" name="Rectangle 7"/>
          <p:cNvSpPr/>
          <p:nvPr/>
        </p:nvSpPr>
        <p:spPr>
          <a:xfrm>
            <a:off x="3246120" y="1152144"/>
            <a:ext cx="96012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328415" y="1152144"/>
            <a:ext cx="7955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단위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1152144"/>
            <a:ext cx="745236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288536" y="1152144"/>
            <a:ext cx="728776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설명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1499616"/>
            <a:ext cx="274320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85216" y="1499616"/>
            <a:ext cx="257860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Power #1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46120" y="1499616"/>
            <a:ext cx="9601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3328415" y="1499616"/>
            <a:ext cx="7955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06240" y="1499616"/>
            <a:ext cx="745236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288536" y="1499616"/>
            <a:ext cx="728776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중심(Core) 출력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1847088"/>
            <a:ext cx="274320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85216" y="1847088"/>
            <a:ext cx="257860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Power #2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246120" y="1847088"/>
            <a:ext cx="9601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3328415" y="1847088"/>
            <a:ext cx="7955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06240" y="1847088"/>
            <a:ext cx="745236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288536" y="1847088"/>
            <a:ext cx="728776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링(Ring) 출력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2194560"/>
            <a:ext cx="274320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85216" y="2194560"/>
            <a:ext cx="257860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Frequency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246120" y="2194560"/>
            <a:ext cx="9601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3328415" y="2194560"/>
            <a:ext cx="7955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kHz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206240" y="2194560"/>
            <a:ext cx="745236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4288536" y="2194560"/>
            <a:ext cx="728776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주파수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2542032"/>
            <a:ext cx="274320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585216" y="2542032"/>
            <a:ext cx="257860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Pulse Width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246120" y="2542032"/>
            <a:ext cx="9601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3328415" y="2542032"/>
            <a:ext cx="7955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us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206240" y="2542032"/>
            <a:ext cx="745236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4288536" y="2542032"/>
            <a:ext cx="728776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펄스 폭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2920" y="2889503"/>
            <a:ext cx="274320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585216" y="2889503"/>
            <a:ext cx="257860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Use Spot Time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246120" y="2889503"/>
            <a:ext cx="9601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3328415" y="2889503"/>
            <a:ext cx="7955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-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206240" y="2889503"/>
            <a:ext cx="745236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4288536" y="2889503"/>
            <a:ext cx="728776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켜면 Time(ms) 만큼만 출사하고 자동으로 꺼집니다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02920" y="3236975"/>
            <a:ext cx="274320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585216" y="3236975"/>
            <a:ext cx="257860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No Use Spot Time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246120" y="3236975"/>
            <a:ext cx="9601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3328415" y="3236975"/>
            <a:ext cx="7955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-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206240" y="3236975"/>
            <a:ext cx="745236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4288536" y="3236975"/>
            <a:ext cx="728776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끄면 [Laser Off] 를 누를 때까지 계속 출사합니다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02920" y="3584447"/>
            <a:ext cx="274320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585216" y="3584447"/>
            <a:ext cx="257860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No Laser (전압만)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246120" y="3584447"/>
            <a:ext cx="9601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3328415" y="3584447"/>
            <a:ext cx="7955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-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206240" y="3584447"/>
            <a:ext cx="745236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4288536" y="3584447"/>
            <a:ext cx="728776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발진 없이 전압만 인가 (측정용)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02920" y="3931920"/>
            <a:ext cx="274320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585216" y="3931920"/>
            <a:ext cx="257860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DA1 / DA2 Voltage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246120" y="3931920"/>
            <a:ext cx="9601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3328415" y="3931920"/>
            <a:ext cx="7955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V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206240" y="3931920"/>
            <a:ext cx="745236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4288536" y="3931920"/>
            <a:ext cx="728776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실제 출력된 전압 (읽기 전용)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02920" y="4279392"/>
            <a:ext cx="274320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TextBox 60"/>
          <p:cNvSpPr txBox="1"/>
          <p:nvPr/>
        </p:nvSpPr>
        <p:spPr>
          <a:xfrm>
            <a:off x="585216" y="4279392"/>
            <a:ext cx="257860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Laser On / Laser Off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246120" y="4279392"/>
            <a:ext cx="96012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3" name="TextBox 62"/>
          <p:cNvSpPr txBox="1"/>
          <p:nvPr/>
        </p:nvSpPr>
        <p:spPr>
          <a:xfrm>
            <a:off x="3328415" y="4279392"/>
            <a:ext cx="79552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-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206240" y="4279392"/>
            <a:ext cx="745236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TextBox 64"/>
          <p:cNvSpPr txBox="1"/>
          <p:nvPr/>
        </p:nvSpPr>
        <p:spPr>
          <a:xfrm>
            <a:off x="4288536" y="4279392"/>
            <a:ext cx="728776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출사 시작 / 중지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02920" y="4617720"/>
            <a:ext cx="11155680" cy="868680"/>
          </a:xfrm>
          <a:prstGeom prst="rect">
            <a:avLst/>
          </a:prstGeom>
          <a:solidFill>
            <a:srgbClr val="2F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Rectangle 66"/>
          <p:cNvSpPr/>
          <p:nvPr/>
        </p:nvSpPr>
        <p:spPr>
          <a:xfrm>
            <a:off x="502920" y="4617720"/>
            <a:ext cx="41148" cy="868680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TextBox 67"/>
          <p:cNvSpPr txBox="1"/>
          <p:nvPr/>
        </p:nvSpPr>
        <p:spPr>
          <a:xfrm>
            <a:off x="685800" y="4617720"/>
            <a:ext cx="10835640" cy="86868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★ 단위가 화면마다 다릅니다.  이 화면의 Power #1 / #2 는 실제로 % 입니다.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반면 Recipe 화면의 Laser Power 는 이름에 (%) 라고 적혀 있어도 실제로는 W 로 입력해야 합니다. 혼동하지 마십시오.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02920" y="5623560"/>
            <a:ext cx="11155680" cy="731520"/>
          </a:xfrm>
          <a:prstGeom prst="rect">
            <a:avLst/>
          </a:prstGeom>
          <a:solidFill>
            <a:srgbClr val="2E2A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Rectangle 69"/>
          <p:cNvSpPr/>
          <p:nvPr/>
        </p:nvSpPr>
        <p:spPr>
          <a:xfrm>
            <a:off x="502920" y="5623560"/>
            <a:ext cx="41148" cy="73152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TextBox 70"/>
          <p:cNvSpPr txBox="1"/>
          <p:nvPr/>
        </p:nvSpPr>
        <p:spPr>
          <a:xfrm>
            <a:off x="685800" y="5623560"/>
            <a:ext cx="10835640" cy="7315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'No Use Spot Time' 으로 길게 출사하는 중에는 이 화면을 벗어나지 마십시오. 문 열림 감시가 이 화면이 떠 있는 동안에만 동작합니다.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UCScannerLaserControl.xaml:38-135 / UCScannerLaserControlViewModel.cs:295-499 / SeqUploadWeldingList.cs:651-684 (Recipe 쪽 W)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7. 신호 확인 — Monitoring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PLC·IO 신호를 직접 볼 수 있습니다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1920240" cy="402336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585216" y="1152144"/>
            <a:ext cx="1755648" cy="40233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1">
                <a:solidFill>
                  <a:srgbClr val="FFFFFF"/>
                </a:solidFill>
                <a:latin typeface="Malgun Gothic"/>
              </a:rPr>
              <a:t>화면</a:t>
            </a:r>
          </a:p>
        </p:txBody>
      </p:sp>
      <p:sp>
        <p:nvSpPr>
          <p:cNvPr id="8" name="Rectangle 7"/>
          <p:cNvSpPr/>
          <p:nvPr/>
        </p:nvSpPr>
        <p:spPr>
          <a:xfrm>
            <a:off x="2423160" y="1152144"/>
            <a:ext cx="4206240" cy="402336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2505456" y="1152144"/>
            <a:ext cx="4041648" cy="40233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1">
                <a:solidFill>
                  <a:srgbClr val="FFFFFF"/>
                </a:solidFill>
                <a:latin typeface="Malgun Gothic"/>
              </a:rPr>
              <a:t>보이는 것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29400" y="1152144"/>
            <a:ext cx="5074920" cy="402336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711696" y="1152144"/>
            <a:ext cx="4910328" cy="40233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1">
                <a:solidFill>
                  <a:srgbClr val="FFFFFF"/>
                </a:solidFill>
                <a:latin typeface="Malgun Gothic"/>
              </a:rPr>
              <a:t>언제 쓰나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1554480"/>
            <a:ext cx="1920240" cy="402336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85216" y="1554480"/>
            <a:ext cx="1755648" cy="40233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PLC Bit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23160" y="1554480"/>
            <a:ext cx="4206240" cy="402336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2505456" y="1554480"/>
            <a:ext cx="4041648" cy="40233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PLC 와 주고받는 ON/OFF 신호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629400" y="1554480"/>
            <a:ext cx="5074920" cy="402336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711696" y="1554480"/>
            <a:ext cx="4910328" cy="40233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자동 운전이 안 넘어갈 때 어느 신호에서 막혔는지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1956816"/>
            <a:ext cx="1920240" cy="402336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85216" y="1956816"/>
            <a:ext cx="1755648" cy="40233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PLC Word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23160" y="1956816"/>
            <a:ext cx="4206240" cy="402336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2505456" y="1956816"/>
            <a:ext cx="4041648" cy="40233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레시피 번호·페이지 번호 등 숫자 값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29400" y="1956816"/>
            <a:ext cx="5074920" cy="402336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711696" y="1956816"/>
            <a:ext cx="4910328" cy="40233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PLC 지시 번호와 PC 응답 번호가 같은지 확인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2359152"/>
            <a:ext cx="1920240" cy="402336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85216" y="2359152"/>
            <a:ext cx="1755648" cy="40233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IO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423160" y="2359152"/>
            <a:ext cx="4206240" cy="402336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2505456" y="2359152"/>
            <a:ext cx="4041648" cy="40233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입출력 접점 상태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29400" y="2359152"/>
            <a:ext cx="5074920" cy="402336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6711696" y="2359152"/>
            <a:ext cx="4910328" cy="402336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문 열림, 레이저 준비 등 접점 확인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2834640"/>
            <a:ext cx="3931920" cy="23774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FFFFFF"/>
                </a:solidFill>
                <a:latin typeface="Malgun Gothic"/>
              </a:rPr>
              <a:t>자동 운전이 멈춰 있을 때 먼저 볼 것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3163824"/>
            <a:ext cx="4754880" cy="365760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585216" y="3163824"/>
            <a:ext cx="459028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1">
                <a:solidFill>
                  <a:srgbClr val="FFFFFF"/>
                </a:solidFill>
                <a:latin typeface="Malgun Gothic"/>
              </a:rPr>
              <a:t>상황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257800" y="3163824"/>
            <a:ext cx="6400800" cy="365760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5340096" y="3163824"/>
            <a:ext cx="623620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1">
                <a:solidFill>
                  <a:srgbClr val="FFFFFF"/>
                </a:solidFill>
                <a:latin typeface="Malgun Gothic"/>
              </a:rPr>
              <a:t>확인할 신호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" y="3529584"/>
            <a:ext cx="475488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585216" y="3529584"/>
            <a:ext cx="459028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페이지가 안 넘어감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257800" y="3529584"/>
            <a:ext cx="640080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5340096" y="3529584"/>
            <a:ext cx="623620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PLC 의 '페이지 전환 요청' 신호가 켜졌는지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2920" y="3895344"/>
            <a:ext cx="475488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585216" y="3895344"/>
            <a:ext cx="459028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페이지는 맞는데 용접을 안 함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257800" y="3895344"/>
            <a:ext cx="640080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5340096" y="3895344"/>
            <a:ext cx="623620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PLC 의 '용접 요청' 신호가 켜졌는지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02920" y="4261104"/>
            <a:ext cx="475488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585216" y="4261104"/>
            <a:ext cx="459028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계속 같은 자리에서 대기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257800" y="4261104"/>
            <a:ext cx="640080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5340096" y="4261104"/>
            <a:ext cx="623620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PLC 지시 번호와 PC 응답 번호가 서로 다른지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02920" y="4663440"/>
            <a:ext cx="11155680" cy="822960"/>
          </a:xfrm>
          <a:prstGeom prst="rect">
            <a:avLst/>
          </a:prstGeom>
          <a:solidFill>
            <a:srgbClr val="222A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ectangle 47"/>
          <p:cNvSpPr/>
          <p:nvPr/>
        </p:nvSpPr>
        <p:spPr>
          <a:xfrm>
            <a:off x="502920" y="4663440"/>
            <a:ext cx="41148" cy="82296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685800" y="4663440"/>
            <a:ext cx="10835640" cy="8229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PC 는 PLC 가 준 번호를 그대로 되돌려 보내고, 그 값이 서로 같아질 때까지 기다립니다.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두 번호가 다르면 PC 가 아직 확정하지 못한 것이고, 같은데도 안 넘어가면 PLC 쪽 다음 신호를 기다리는 중입니다.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02920" y="5623560"/>
            <a:ext cx="11155680" cy="731520"/>
          </a:xfrm>
          <a:prstGeom prst="rect">
            <a:avLst/>
          </a:prstGeom>
          <a:solidFill>
            <a:srgbClr val="2E2A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Rectangle 50"/>
          <p:cNvSpPr/>
          <p:nvPr/>
        </p:nvSpPr>
        <p:spPr>
          <a:xfrm>
            <a:off x="502920" y="5623560"/>
            <a:ext cx="41148" cy="73152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TextBox 51"/>
          <p:cNvSpPr txBox="1"/>
          <p:nvPr/>
        </p:nvSpPr>
        <p:spPr>
          <a:xfrm>
            <a:off x="685800" y="5623560"/>
            <a:ext cx="10835640" cy="7315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Monitoring 화면은 보기 전용으로 쓰십시오. 운전 중 신호를 직접 조작하면 PLC 와 어긋납니다.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EquipmentSetup.cs:316-322 / SeqAutoRunPTOP.cs:475-579, 953-1086 (번호 일치 대기)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8. 알람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Alarm 메뉴에서 이력과 설명을 볼 수 있습니다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1920240" cy="384048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585216" y="1152144"/>
            <a:ext cx="175564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1">
                <a:solidFill>
                  <a:srgbClr val="FFFFFF"/>
                </a:solidFill>
                <a:latin typeface="Malgun Gothic"/>
              </a:rPr>
              <a:t>화면</a:t>
            </a:r>
          </a:p>
        </p:txBody>
      </p:sp>
      <p:sp>
        <p:nvSpPr>
          <p:cNvPr id="8" name="Rectangle 7"/>
          <p:cNvSpPr/>
          <p:nvPr/>
        </p:nvSpPr>
        <p:spPr>
          <a:xfrm>
            <a:off x="2423160" y="1152144"/>
            <a:ext cx="9235440" cy="384048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2505456" y="1152144"/>
            <a:ext cx="907084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1">
                <a:solidFill>
                  <a:srgbClr val="FFFFFF"/>
                </a:solidFill>
                <a:latin typeface="Malgun Gothic"/>
              </a:rPr>
              <a:t>내용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536192"/>
            <a:ext cx="192024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85216" y="1536192"/>
            <a:ext cx="175564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History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423160" y="1536192"/>
            <a:ext cx="923544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505456" y="1536192"/>
            <a:ext cx="907084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발생한 알람의 시각과 코드 이력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1920240"/>
            <a:ext cx="192024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85216" y="1920240"/>
            <a:ext cx="175564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Description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23160" y="1920240"/>
            <a:ext cx="9235440" cy="38404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2505456" y="1920240"/>
            <a:ext cx="9070848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알람 코드별 설명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2286000"/>
            <a:ext cx="11155680" cy="960120"/>
          </a:xfrm>
          <a:prstGeom prst="rect">
            <a:avLst/>
          </a:prstGeom>
          <a:solidFill>
            <a:srgbClr val="2F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502920" y="2286000"/>
            <a:ext cx="41148" cy="960120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85800" y="2286000"/>
            <a:ext cx="10835640" cy="9601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주의 —  현재 중알람이 발생해도 자동 운전이 자동으로 멈추지 않습니다.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알람이 뜨면 화면을 확인하고 필요하면 직접 [Stop] 으로 정지시키십시오. 프로그램 수정이 예정되어 있습니다.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3401568"/>
            <a:ext cx="11155680" cy="960120"/>
          </a:xfrm>
          <a:prstGeom prst="rect">
            <a:avLst/>
          </a:prstGeom>
          <a:solidFill>
            <a:srgbClr val="2E2A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502920" y="3401568"/>
            <a:ext cx="41148" cy="96012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85800" y="3401568"/>
            <a:ext cx="10835640" cy="9601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또한 일부 입출력 관련 알람은 현재 발생하지 않도록 되어 있습니다.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레이저·센서 관련 이상은 알람이 아니라 Monitoring 화면의 접점으로 확인하셔야 합니다.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4572000"/>
            <a:ext cx="2926080" cy="237744"/>
          </a:xfrm>
          <a:prstGeom prst="rect">
            <a:avLst/>
          </a:prstGeom>
          <a:solidFill>
            <a:srgbClr val="9AA2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1B1D21"/>
                </a:solidFill>
                <a:latin typeface="Malgun Gothic"/>
              </a:rPr>
              <a:t>기동 직후 알람이 뜨는 경우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901184"/>
            <a:ext cx="11155680" cy="91440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502920" y="4901184"/>
            <a:ext cx="41148" cy="914400"/>
          </a:xfrm>
          <a:prstGeom prst="rect">
            <a:avLst/>
          </a:prstGeom>
          <a:solidFill>
            <a:srgbClr val="9AA2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685800" y="4901184"/>
            <a:ext cx="10835640" cy="91440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프로그램을 켠 직후에는 PLC·장비 연결이 완료되기 전이라 알람이 한 번 뜰 수 있습니다.</a:t>
            </a:r>
          </a:p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연결이 끝난 뒤에도 남아 있는 알람만 실제 이상으로 보고 조치하십시오.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EquipmentSetup.cs:336-340 / AlarmManager_PTOP.cs:20-28 / SeqAlarmMonitor CheckDeviceIO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9. 자주 나오는 증상과 대처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먼저 확인해 볼 것들입니다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3246120" cy="566928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585216" y="1152144"/>
            <a:ext cx="3081527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증상</a:t>
            </a:r>
          </a:p>
        </p:txBody>
      </p:sp>
      <p:sp>
        <p:nvSpPr>
          <p:cNvPr id="8" name="Rectangle 7"/>
          <p:cNvSpPr/>
          <p:nvPr/>
        </p:nvSpPr>
        <p:spPr>
          <a:xfrm>
            <a:off x="3749039" y="1152144"/>
            <a:ext cx="7909560" cy="566928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831335" y="1152144"/>
            <a:ext cx="7744968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먼저 확인할 것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719072"/>
            <a:ext cx="324612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85216" y="1719072"/>
            <a:ext cx="3081527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도형을 그렸는데 용접이 안 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49039" y="1719072"/>
            <a:ext cx="790956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831335" y="1719072"/>
            <a:ext cx="7744968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도형 속성의 Enable Mark 가 꺼져 있는지 → 저장했는지 → 그 페이지에 그렸는지 → Object Select 가 Selected Object 면 그 도형을 선택했는지 순으로 확인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2286000"/>
            <a:ext cx="324612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85216" y="2286000"/>
            <a:ext cx="3081527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Run Welding 이 반응 없음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49039" y="2286000"/>
            <a:ext cx="790956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831335" y="2286000"/>
            <a:ext cx="7744968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레시피/페이지가 PLC 지시와 같은지 → Laser Ready → Model 선택 → 문 닫힘 순으로 확인 (5쪽)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2852928"/>
            <a:ext cx="324612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85216" y="2852928"/>
            <a:ext cx="3081527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출력이 설정값보다 약함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49039" y="2852928"/>
            <a:ext cx="790956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3831335" y="2852928"/>
            <a:ext cx="7744968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Recipe 화면의 Laser Power 는 % 가 아니라 W 입니다. 파워 보정값이 맞는지 함께 확인하십시오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3419856"/>
            <a:ext cx="324612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585216" y="3419856"/>
            <a:ext cx="3081527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자동 운전이 한 자리에서 멈춤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749039" y="3419856"/>
            <a:ext cx="790956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3831335" y="3419856"/>
            <a:ext cx="7744968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Monitoring 에서 PLC 신호와 번호 일치 여부 확인 (7쪽). 대부분 PLC 다음 신호 대기입니다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3986784"/>
            <a:ext cx="324612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585216" y="3986784"/>
            <a:ext cx="3081527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자동 운전이 갑자기 끝남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749039" y="3986784"/>
            <a:ext cx="790956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3831335" y="3986784"/>
            <a:ext cx="7744968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그 페이지에 도형이 하나도 없으면 운전이 종료됩니다. 레시피의 모든 페이지를 확인하십시오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4553712"/>
            <a:ext cx="324612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585216" y="4553712"/>
            <a:ext cx="3081527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생산 수량이 안 올라감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49039" y="4553712"/>
            <a:ext cx="790956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3831335" y="4553712"/>
            <a:ext cx="7744968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현재 자동 운전에서는 증가하지 않습니다. 알려진 사항이며 별도 검토 중입니다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5120640"/>
            <a:ext cx="324612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585216" y="5120640"/>
            <a:ext cx="3081527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레시피가 저절로 바뀐 것 같음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49039" y="5120640"/>
            <a:ext cx="790956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3831335" y="5120640"/>
            <a:ext cx="7744968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자동 운전을 정지하면 직전 선택 레시피로 되돌아갑니다. 정상 동작입니다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02920" y="5687568"/>
            <a:ext cx="324612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585216" y="5687568"/>
            <a:ext cx="3081527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확대/축소 버튼이 반대로 동작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749039" y="5687568"/>
            <a:ext cx="7909560" cy="566928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3831335" y="5687568"/>
            <a:ext cx="7744968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버튼 이름과 실제 동작이 반대입니다. 현장 조작 습관 유지를 위해 그대로 두었습니다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SeqUploadWeldingList.cs:613-634 / ControlBoxViewModel.cs:530-625 / MainPage.Designer.cs:310,327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10. 문제가 생겼을 때 남겨야 할 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원인을 찾으려면 이 세 가지가 필요합니다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88720"/>
            <a:ext cx="11155680" cy="96012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731520" y="1508760"/>
            <a:ext cx="310896" cy="310896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353312"/>
            <a:ext cx="101498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60" b="1">
                <a:solidFill>
                  <a:srgbClr val="FFFFFF"/>
                </a:solidFill>
                <a:latin typeface="Malgun Gothic"/>
              </a:rPr>
              <a:t>발생 시각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1719072"/>
            <a:ext cx="101498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9AA2AD"/>
                </a:solidFill>
                <a:latin typeface="Malgun Gothic"/>
              </a:rPr>
              <a:t>몇 시 몇 분에 일어났는지. 로그에서 해당 구간을 찾는 기준이 됩니다.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267712"/>
            <a:ext cx="11155680" cy="96012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731520" y="2587752"/>
            <a:ext cx="310896" cy="310896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2432304"/>
            <a:ext cx="101498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60" b="1">
                <a:solidFill>
                  <a:srgbClr val="FFFFFF"/>
                </a:solidFill>
                <a:latin typeface="Malgun Gothic"/>
              </a:rPr>
              <a:t>그때의 레시피 번호와 페이지 번호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2798064"/>
            <a:ext cx="101498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9AA2AD"/>
                </a:solidFill>
                <a:latin typeface="Malgun Gothic"/>
              </a:rPr>
              <a:t>AutoRun 화면의 Page Num, 그리고 Recipe 화면 상단에 표시된 PLC 지시 번호를 함께 적어 주십시오.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346704"/>
            <a:ext cx="11155680" cy="96012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731520" y="3666744"/>
            <a:ext cx="310896" cy="310896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4440" y="3511296"/>
            <a:ext cx="101498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60" b="1">
                <a:solidFill>
                  <a:srgbClr val="FFFFFF"/>
                </a:solidFill>
                <a:latin typeface="Malgun Gothic"/>
              </a:rPr>
              <a:t>화면 사진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3877056"/>
            <a:ext cx="101498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9AA2AD"/>
                </a:solidFill>
                <a:latin typeface="Malgun Gothic"/>
              </a:rPr>
              <a:t>알람 창, 안내창, Monitoring 화면을 찍어 두면 재현 없이도 상당 부분 판단할 수 있습니다.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572000"/>
            <a:ext cx="11155680" cy="868680"/>
          </a:xfrm>
          <a:prstGeom prst="rect">
            <a:avLst/>
          </a:prstGeom>
          <a:solidFill>
            <a:srgbClr val="222A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502920" y="4572000"/>
            <a:ext cx="41148" cy="86868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85800" y="4572000"/>
            <a:ext cx="10835640" cy="86868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30" b="0">
                <a:solidFill>
                  <a:srgbClr val="D8DCE2"/>
                </a:solidFill>
                <a:latin typeface="Malgun Gothic"/>
              </a:rPr>
              <a:t>프로그램은 동작 내용을 로그 파일로 남기고 있습니다. 위 세 가지를 알려 주시면 해당 구간의 로그를 대조해 원인을 찾을 수 있습니다. 로그 파일은 담당자가 회수합니다.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5577840"/>
            <a:ext cx="512064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585216" y="5577840"/>
            <a:ext cx="49560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함께 보면 좋은 문서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23559" y="5577840"/>
            <a:ext cx="603504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705855" y="5577840"/>
            <a:ext cx="58704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algun Gothic"/>
              </a:rPr>
              <a:t>내용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5925312"/>
            <a:ext cx="51206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585216" y="5925312"/>
            <a:ext cx="49560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260915_레시피화면_작업매뉴얼_현장용.pptx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23559" y="5925312"/>
            <a:ext cx="60350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5705855" y="5925312"/>
            <a:ext cx="58704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레시피 작성과 출사 파라미터 상세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6272783"/>
            <a:ext cx="51206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85216" y="6272783"/>
            <a:ext cx="49560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260916_자동운전_전환_사전점검_현장용.pptx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23559" y="6272783"/>
            <a:ext cx="60350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5705855" y="6272783"/>
            <a:ext cx="58704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D8DCE2"/>
                </a:solidFill>
                <a:latin typeface="Malgun Gothic"/>
              </a:rPr>
              <a:t>자동 운전 전환 시 확인사항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11. 꼭 기억할 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80" b="0">
                <a:solidFill>
                  <a:srgbClr val="9AA2AD"/>
                </a:solidFill>
                <a:latin typeface="Malgun Gothic"/>
              </a:rPr>
              <a:t>화면과 실제 동작이 다른 항목입니다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11155680" cy="91440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502920" y="1152144"/>
            <a:ext cx="41148" cy="91440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22960" y="1298448"/>
            <a:ext cx="106070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20" b="1">
                <a:solidFill>
                  <a:srgbClr val="FFFFFF"/>
                </a:solidFill>
                <a:latin typeface="Malgun Gothic"/>
              </a:rPr>
              <a:t>Recipe 화면의 Laser Power 는 W 입니다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664208"/>
            <a:ext cx="106070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이름에 (%) 라고 적혀 있지만 실제로는 W 로 동작합니다. % 로 알고 넣으면 출력이 크게 달라집니다.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157984"/>
            <a:ext cx="11155680" cy="91440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502920" y="2157984"/>
            <a:ext cx="41148" cy="91440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2960" y="2304288"/>
            <a:ext cx="106070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20" b="1">
                <a:solidFill>
                  <a:srgbClr val="FFFFFF"/>
                </a:solidFill>
                <a:latin typeface="Malgun Gothic"/>
              </a:rPr>
              <a:t>Enable Mark 를 끄면 그려져 있어도 용접되지 않습니다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670048"/>
            <a:ext cx="106070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도형은 화면에 그대로 보이기 때문에 알아채기 어렵습니다. 특정 도형만 빠지면 이 값을 먼저 확인하십시오.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163824"/>
            <a:ext cx="11155680" cy="91440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502920" y="3163824"/>
            <a:ext cx="41148" cy="91440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2960" y="3310128"/>
            <a:ext cx="106070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20" b="1">
                <a:solidFill>
                  <a:srgbClr val="FFFFFF"/>
                </a:solidFill>
                <a:latin typeface="Malgun Gothic"/>
              </a:rPr>
              <a:t>확대 / 축소 버튼은 이름과 동작이 반대입니다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675888"/>
            <a:ext cx="106070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현장 조작 습관을 유지하기 위해 동작은 그대로 두고 설명 문구만 정정했습니다.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169664"/>
            <a:ext cx="11155680" cy="91440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502920" y="4169664"/>
            <a:ext cx="41148" cy="91440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822960" y="4315968"/>
            <a:ext cx="106070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20" b="1">
                <a:solidFill>
                  <a:srgbClr val="FFFFFF"/>
                </a:solidFill>
                <a:latin typeface="Malgun Gothic"/>
              </a:rPr>
              <a:t>자동 운전 중에는 생산 수량이 올라가지 않습니다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4681728"/>
            <a:ext cx="106070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알려진 사항입니다. 수량 집계는 다른 방법으로 하십시오.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5175504"/>
            <a:ext cx="11155680" cy="91440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502920" y="5175504"/>
            <a:ext cx="41148" cy="91440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22960" y="5321808"/>
            <a:ext cx="106070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20" b="1">
                <a:solidFill>
                  <a:srgbClr val="FFFFFF"/>
                </a:solidFill>
                <a:latin typeface="Malgun Gothic"/>
              </a:rPr>
              <a:t>중알람이 떠도 자동 운전이 자동으로 멈추지 않습니다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5687568"/>
            <a:ext cx="1060704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90" b="0">
                <a:solidFill>
                  <a:srgbClr val="9AA2AD"/>
                </a:solidFill>
                <a:latin typeface="Malgun Gothic"/>
              </a:rPr>
              <a:t>알람 확인 후 필요하면 직접 정지시키십시오.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32764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860" b="0">
                <a:solidFill>
                  <a:srgbClr val="9AA2AD"/>
                </a:solidFill>
                <a:latin typeface="Consolas"/>
              </a:rPr>
              <a:t>근거  각 항목의 근거는 5·6·9쪽 하단 참조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