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10515600" cy="201168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822960" y="1325880"/>
            <a:ext cx="54864" cy="201168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234440" y="1719072"/>
            <a:ext cx="9692640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algun Gothic"/>
              </a:rPr>
              <a:t>자동운전 전환 사전점검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359152"/>
            <a:ext cx="9692640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600" b="0">
                <a:solidFill>
                  <a:srgbClr val="4F92E8"/>
                </a:solidFill>
                <a:latin typeface="Malgun Gothic"/>
              </a:rPr>
              <a:t>PLC 비트 조건으로 자동 전환하기 전에 알아야 할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2779776"/>
            <a:ext cx="969264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0">
                <a:solidFill>
                  <a:srgbClr val="9AA2AD"/>
                </a:solidFill>
                <a:latin typeface="Consolas"/>
              </a:rPr>
              <a:t>SeqAutoRunPTOP  ·  정적 분석 (소스 무수정)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3657600"/>
            <a:ext cx="1517904" cy="237744"/>
          </a:xfrm>
          <a:prstGeom prst="rect">
            <a:avLst/>
          </a:prstGeom>
          <a:solidFill>
            <a:srgbClr val="2C30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9AA2AD"/>
                </a:solidFill>
                <a:latin typeface="Malgun Gothic"/>
              </a:rPr>
              <a:t>2026-09-16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87168" y="3657600"/>
            <a:ext cx="2926080" cy="237744"/>
          </a:xfrm>
          <a:prstGeom prst="rect">
            <a:avLst/>
          </a:prstGeom>
          <a:solidFill>
            <a:srgbClr val="2C30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9AA2AD"/>
                </a:solidFill>
                <a:latin typeface="Malgun Gothic"/>
              </a:rPr>
              <a:t>PtoP 각형화 단동 용접기 (유니셀)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59552" y="3657600"/>
            <a:ext cx="2029968" cy="237744"/>
          </a:xfrm>
          <a:prstGeom prst="rect">
            <a:avLst/>
          </a:prstGeom>
          <a:solidFill>
            <a:srgbClr val="2C30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9AA2AD"/>
                </a:solidFill>
                <a:latin typeface="Malgun Gothic"/>
              </a:rPr>
              <a:t>정적분석 · 런타임 미검증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4187952"/>
            <a:ext cx="10515600" cy="96012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822960" y="4187952"/>
            <a:ext cx="41148" cy="96012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05840" y="4187952"/>
            <a:ext cx="10195560" cy="9601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결론부터 —  레시피/페이지 이동과 출사 경로 자체는 끊긴 곳이 없습니다.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다만 사이클 종결부가 실행되지 않고, 자동 경로에는 Door 인터락이 없습니다.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486400"/>
            <a:ext cx="10515600" cy="8229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30" b="0">
                <a:solidFill>
                  <a:srgbClr val="9AA2AD"/>
                </a:solidFill>
                <a:latin typeface="Malgun Gothic"/>
              </a:rPr>
              <a:t>다루는 것   자동 사이클이 실제로 도는 순서 · 빠지는 동작 · 전환 전 확인사항 · 새로 넣은 로그 읽는 법</a:t>
            </a:r>
          </a:p>
          <a:p>
            <a:pPr algn="l">
              <a:spcAft>
                <a:spcPts val="500"/>
              </a:spcAft>
            </a:pPr>
            <a:r>
              <a:rPr sz="1030" b="0">
                <a:solidFill>
                  <a:srgbClr val="9AA2AD"/>
                </a:solidFill>
                <a:latin typeface="Malgun Gothic"/>
              </a:rPr>
              <a:t>안 다루는 것   레시피 작성법(별도 매뉴얼) · PLC 래더 · 비전/스카우트 상세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1. 한눈에 보기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자동으로 돌렸을 때 무엇이 되고 무엇이 안 되는가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1051560" cy="237744"/>
          </a:xfrm>
          <a:prstGeom prst="rect">
            <a:avLst/>
          </a:prstGeom>
          <a:solidFill>
            <a:srgbClr val="3F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정상 동작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463040"/>
            <a:ext cx="288036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85216" y="1463040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algun Gothic"/>
              </a:rPr>
              <a:t>항목</a:t>
            </a:r>
          </a:p>
        </p:txBody>
      </p:sp>
      <p:sp>
        <p:nvSpPr>
          <p:cNvPr id="9" name="Rectangle 8"/>
          <p:cNvSpPr/>
          <p:nvPr/>
        </p:nvSpPr>
        <p:spPr>
          <a:xfrm>
            <a:off x="3383280" y="1463040"/>
            <a:ext cx="507492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465576" y="1463040"/>
            <a:ext cx="491032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algun Gothic"/>
              </a:rPr>
              <a:t>판정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1769364"/>
            <a:ext cx="288036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85216" y="1769364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PLC 지시 레시피로 전환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83280" y="1769364"/>
            <a:ext cx="50749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465576" y="1769364"/>
            <a:ext cx="491032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정상 — 전환 후 화면 로드까지 확인하고 넘어감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075688"/>
            <a:ext cx="288036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85216" y="2075688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PLC 지시 페이지로 이동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83280" y="2075688"/>
            <a:ext cx="50749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3465576" y="2075688"/>
            <a:ext cx="491032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정상 — 레시피별 페이지 수를 보고 검증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2382012"/>
            <a:ext cx="288036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85216" y="2382012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해당 페이지 도형만 출사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83280" y="2382012"/>
            <a:ext cx="50749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465576" y="2382012"/>
            <a:ext cx="491032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정상 — 페이지에 맞는 레이어를 선택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2688336"/>
            <a:ext cx="288036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85216" y="2688336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레시피/페이지 동시 확인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383280" y="2688336"/>
            <a:ext cx="50749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3465576" y="2688336"/>
            <a:ext cx="491032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정상 — 둘 다 맞아야 다음으로 진행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2994660"/>
            <a:ext cx="288036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585216" y="2994660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레이저 게이트 ON/OFF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83280" y="2994660"/>
            <a:ext cx="50749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3465576" y="2994660"/>
            <a:ext cx="491032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정상 — 정지 시에도 OFF 보장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3611880"/>
            <a:ext cx="1600200" cy="237744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빠지거나 없는 것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2920" y="3922776"/>
            <a:ext cx="288036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585216" y="3922776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algun Gothic"/>
              </a:rPr>
              <a:t>항목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383280" y="3922776"/>
            <a:ext cx="77724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3465576" y="3922776"/>
            <a:ext cx="61264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algun Gothic"/>
              </a:rPr>
              <a:t>등급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60520" y="3922776"/>
            <a:ext cx="429768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4242816" y="3922776"/>
            <a:ext cx="41330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algun Gothic"/>
              </a:rPr>
              <a:t>결과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920" y="4229100"/>
            <a:ext cx="288036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585216" y="4229100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15B5B"/>
                </a:solidFill>
                <a:latin typeface="Malgun Gothic"/>
              </a:rPr>
              <a:t>사이클 종결부 3개 동작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383280" y="4229100"/>
            <a:ext cx="7772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3465576" y="4229100"/>
            <a:ext cx="61264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15B5B"/>
                </a:solidFill>
                <a:latin typeface="Malgun Gothic"/>
              </a:rPr>
              <a:t>치명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60520" y="4229100"/>
            <a:ext cx="42976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4242816" y="4229100"/>
            <a:ext cx="41330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15B5B"/>
                </a:solidFill>
                <a:latin typeface="Malgun Gothic"/>
              </a:rPr>
              <a:t>파형 미저장 · 생산카운트 미증가 · 비트 미리셋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2920" y="4535424"/>
            <a:ext cx="288036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585216" y="4535424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15B5B"/>
                </a:solidFill>
                <a:latin typeface="Malgun Gothic"/>
              </a:rPr>
              <a:t>자동 경로 Door 인터락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383280" y="4535424"/>
            <a:ext cx="7772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3465576" y="4535424"/>
            <a:ext cx="61264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15B5B"/>
                </a:solidFill>
                <a:latin typeface="Malgun Gothic"/>
              </a:rPr>
              <a:t>높음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160520" y="4535424"/>
            <a:ext cx="42976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4242816" y="4535424"/>
            <a:ext cx="41330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15B5B"/>
                </a:solidFill>
                <a:latin typeface="Malgun Gothic"/>
              </a:rPr>
              <a:t>문이 열려도 PC 는 출사를 막지 않음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2920" y="4841748"/>
            <a:ext cx="288036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585216" y="4841748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15B5B"/>
                </a:solidFill>
                <a:latin typeface="Malgun Gothic"/>
              </a:rPr>
              <a:t>중알람 시 자동운전 정지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383280" y="4841748"/>
            <a:ext cx="7772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3465576" y="4841748"/>
            <a:ext cx="61264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15B5B"/>
                </a:solidFill>
                <a:latin typeface="Malgun Gothic"/>
              </a:rPr>
              <a:t>높음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160520" y="4841748"/>
            <a:ext cx="42976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4242816" y="4841748"/>
            <a:ext cx="41330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15B5B"/>
                </a:solidFill>
                <a:latin typeface="Malgun Gothic"/>
              </a:rPr>
              <a:t>정지 대상이 달라 계속 돌아감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02920" y="5148072"/>
            <a:ext cx="288036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585216" y="5148072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9A441"/>
                </a:solidFill>
                <a:latin typeface="Malgun Gothic"/>
              </a:rPr>
              <a:t>같은 페이지 중복 방지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383280" y="5148072"/>
            <a:ext cx="7772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3465576" y="5148072"/>
            <a:ext cx="61264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9A441"/>
                </a:solidFill>
                <a:latin typeface="Malgun Gothic"/>
              </a:rPr>
              <a:t>중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160520" y="5148072"/>
            <a:ext cx="42976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4242816" y="5148072"/>
            <a:ext cx="41330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9A441"/>
                </a:solidFill>
                <a:latin typeface="Malgun Gothic"/>
              </a:rPr>
              <a:t>PLC 가 신호를 내려야만 안전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2920" y="5454396"/>
            <a:ext cx="288036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TextBox 62"/>
          <p:cNvSpPr txBox="1"/>
          <p:nvPr/>
        </p:nvSpPr>
        <p:spPr>
          <a:xfrm>
            <a:off x="585216" y="5454396"/>
            <a:ext cx="271576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9A441"/>
                </a:solidFill>
                <a:latin typeface="Malgun Gothic"/>
              </a:rPr>
              <a:t>빈 페이지 처리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383280" y="5454396"/>
            <a:ext cx="7772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3465576" y="5454396"/>
            <a:ext cx="61264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9A441"/>
                </a:solidFill>
                <a:latin typeface="Malgun Gothic"/>
              </a:rPr>
              <a:t>중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160520" y="5454396"/>
            <a:ext cx="42976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4242816" y="5454396"/>
            <a:ext cx="41330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9A441"/>
                </a:solidFill>
                <a:latin typeface="Malgun Gothic"/>
              </a:rPr>
              <a:t>객체 0개 페이지를 만나면 운전 정지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503920" y="1463040"/>
            <a:ext cx="3154680" cy="1874519"/>
          </a:xfrm>
          <a:prstGeom prst="rect">
            <a:avLst/>
          </a:prstGeom>
          <a:solidFill>
            <a:srgbClr val="1F2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Rectangle 68"/>
          <p:cNvSpPr/>
          <p:nvPr/>
        </p:nvSpPr>
        <p:spPr>
          <a:xfrm>
            <a:off x="8503920" y="1463040"/>
            <a:ext cx="41148" cy="1874519"/>
          </a:xfrm>
          <a:prstGeom prst="rect">
            <a:avLst/>
          </a:prstGeom>
          <a:solidFill>
            <a:srgbClr val="3F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TextBox 69"/>
          <p:cNvSpPr txBox="1"/>
          <p:nvPr/>
        </p:nvSpPr>
        <p:spPr>
          <a:xfrm>
            <a:off x="8686800" y="1463040"/>
            <a:ext cx="2834640" cy="1874519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출사는 갑니다.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용접 품질이나 위치가 틀어지는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문제는 확인되지 않았습니다.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빠지는 것은 대부분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'기록'과 '안전 백업'입니다.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503920" y="3922776"/>
            <a:ext cx="3154680" cy="1874519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2" name="Rectangle 71"/>
          <p:cNvSpPr/>
          <p:nvPr/>
        </p:nvSpPr>
        <p:spPr>
          <a:xfrm>
            <a:off x="8503920" y="3922776"/>
            <a:ext cx="41148" cy="1874519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TextBox 72"/>
          <p:cNvSpPr txBox="1"/>
          <p:nvPr/>
        </p:nvSpPr>
        <p:spPr>
          <a:xfrm>
            <a:off x="8686800" y="3922776"/>
            <a:ext cx="2834640" cy="1874519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그래서 전환 자체는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가능합니다.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단, 파형·생산수량이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필요하면 먼저 조치해야 하고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Door 차단은 PLC 쪽에서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보장되는지 확인이 필요합니다.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SeqAutoRunPTOP.cs:172-253 (노드 구성) / :1379-1394 (종결부) / :1244-1377 (출사)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2. 자동 사이클은 이렇게 돕니다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한 페이지를 용접하고 다시 처음으로 돌아옵니다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8778240" cy="64008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694944" y="1325880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0432" y="1207008"/>
            <a:ext cx="7955279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PLC 가 '페이지 바꿔라' 신호를 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1481328"/>
            <a:ext cx="7955279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PLC_PAGE_CHANGE_REQ 가 켜질 때까지 계속 기다립니다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874519"/>
            <a:ext cx="8778240" cy="64008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94944" y="2048255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0432" y="1929384"/>
            <a:ext cx="7955279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레시피 맞추기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2203703"/>
            <a:ext cx="7955279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PLC 번호로 레시피를 활성화하고, 화면에 실제로 불러온 뒤 응답을 돌려줍니다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596896"/>
            <a:ext cx="8778240" cy="64008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94944" y="2770632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0432" y="2651760"/>
            <a:ext cx="7955279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페이지 맞추기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70432" y="2926079"/>
            <a:ext cx="7955279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페이지 번호를 확인하고 응답. 이때 레시피도 같이 다시 확인합니다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319272"/>
            <a:ext cx="8778240" cy="64008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694944" y="3493008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3374136"/>
            <a:ext cx="7955279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용접 리스트 만들기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70432" y="3648456"/>
            <a:ext cx="7955279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그 페이지의 도형을 스캐너 리스트로 올립니다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041648"/>
            <a:ext cx="8778240" cy="64008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94944" y="4215384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4096511"/>
            <a:ext cx="7955279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PLC 가 '용접해라' 신호를 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4370832"/>
            <a:ext cx="7955279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PLC_WELD_TRIGGER_REQ 를 기다립니다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4764024"/>
            <a:ext cx="8778240" cy="64008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694944" y="4937760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70432" y="4818888"/>
            <a:ext cx="7955279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출사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5093208"/>
            <a:ext cx="7955279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레이저 게이트 ON → 용접 → 게이트 OFF → 원점 복귀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5486400"/>
            <a:ext cx="8778240" cy="640080"/>
          </a:xfrm>
          <a:prstGeom prst="rect">
            <a:avLst/>
          </a:prstGeom>
          <a:solidFill>
            <a:srgbClr val="2C30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val 30"/>
          <p:cNvSpPr/>
          <p:nvPr/>
        </p:nvSpPr>
        <p:spPr>
          <a:xfrm>
            <a:off x="694944" y="5660136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70432" y="5541264"/>
            <a:ext cx="7955279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완료 신호 보내고 1번으로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70432" y="5815584"/>
            <a:ext cx="7955279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PC_WELD_COMPLETE 를 켜고 다시 맨 위로 돌아갑니다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464040" y="1152144"/>
            <a:ext cx="2194560" cy="214884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ectangle 34"/>
          <p:cNvSpPr/>
          <p:nvPr/>
        </p:nvSpPr>
        <p:spPr>
          <a:xfrm>
            <a:off x="9464040" y="1152144"/>
            <a:ext cx="41148" cy="214884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9646919" y="1152144"/>
            <a:ext cx="1874519" cy="214884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기다리는 곳은</a:t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두 군데뿐입니다.</a:t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1번(페이지 바꿔라)</a:t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5번(용접해라)</a:t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여기서 안 넘어가면</a:t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PLC 신호가 안 온 것입니다.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464040" y="3520440"/>
            <a:ext cx="2194560" cy="1874519"/>
          </a:xfrm>
          <a:prstGeom prst="rect">
            <a:avLst/>
          </a:prstGeom>
          <a:solidFill>
            <a:srgbClr val="2F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ectangle 37"/>
          <p:cNvSpPr/>
          <p:nvPr/>
        </p:nvSpPr>
        <p:spPr>
          <a:xfrm>
            <a:off x="9464040" y="3520440"/>
            <a:ext cx="41148" cy="1874519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9646919" y="3520440"/>
            <a:ext cx="1874519" cy="1874519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7번 뒤에 원래는</a:t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파형 저장 · 생산카운트</a:t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· 비트 리셋 이 있는데</a:t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지금은 실행되지</a:t>
            </a:r>
          </a:p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않습니다. (다음 장)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SeqAutoRunPTOP.cs:211-253 (Flows)  /  :689 CheckPageNo  /  :1181 WeldingStartReadBit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3. [치명] 사이클 마무리 동작이 실행되지 않습니다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용접은 되는데 기록이 남지 않습니다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11155680" cy="9144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502920" y="1152144"/>
            <a:ext cx="41148" cy="914400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1261872"/>
            <a:ext cx="10698480" cy="31089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용접 완료 후 곧바로 '페이지 바꿔라 대기' 로 되돌아갑니다.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09344"/>
            <a:ext cx="10698480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9AA2AD"/>
                </a:solidFill>
                <a:latin typeface="Malgun Gothic"/>
              </a:rPr>
              <a:t>돌아가는 조건이 따로 없어서, 그 뒤에 붙어 있는 마무리 3단계로는 한 번도 가지 않습니다.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304288"/>
            <a:ext cx="329184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85216" y="2304288"/>
            <a:ext cx="31272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1">
                <a:solidFill>
                  <a:srgbClr val="FFFFFF"/>
                </a:solidFill>
                <a:latin typeface="Malgun Gothic"/>
              </a:rPr>
              <a:t>실행되지 않는 것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94760" y="2304288"/>
            <a:ext cx="786384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877056" y="2304288"/>
            <a:ext cx="76992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1">
                <a:solidFill>
                  <a:srgbClr val="FFFFFF"/>
                </a:solidFill>
                <a:latin typeface="Malgun Gothic"/>
              </a:rPr>
              <a:t>현장에서 어떻게 보이나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670048"/>
            <a:ext cx="32918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85216" y="2670048"/>
            <a:ext cx="31272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15B5B"/>
                </a:solidFill>
                <a:latin typeface="Malgun Gothic"/>
              </a:rPr>
              <a:t>스캐너 파형 저장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94760" y="2670048"/>
            <a:ext cx="78638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877056" y="2670048"/>
            <a:ext cx="76992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15B5B"/>
                </a:solidFill>
                <a:latin typeface="Malgun Gothic"/>
              </a:rPr>
              <a:t>용접 파형 파일이 전혀 쌓이지 않습니다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035808"/>
            <a:ext cx="32918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85216" y="3035808"/>
            <a:ext cx="31272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15B5B"/>
                </a:solidFill>
                <a:latin typeface="Malgun Gothic"/>
              </a:rPr>
              <a:t>생산 수량 증가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94760" y="3035808"/>
            <a:ext cx="78638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877056" y="3035808"/>
            <a:ext cx="76992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15B5B"/>
                </a:solidFill>
                <a:latin typeface="Malgun Gothic"/>
              </a:rPr>
              <a:t>AutoRun 화면의 Total / Today Product 가 늘지 않습니다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3401568"/>
            <a:ext cx="32918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85216" y="3401568"/>
            <a:ext cx="31272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9A441"/>
                </a:solidFill>
                <a:latin typeface="Malgun Gothic"/>
              </a:rPr>
              <a:t>PC 출력비트 일괄 리셋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794760" y="3401568"/>
            <a:ext cx="78638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3877056" y="3401568"/>
            <a:ext cx="76992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9A441"/>
                </a:solidFill>
                <a:latin typeface="Malgun Gothic"/>
              </a:rPr>
              <a:t>페이지 전환 완료 비트가 계속 켜진 채로 남습니다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767328"/>
            <a:ext cx="32918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85216" y="3767328"/>
            <a:ext cx="31272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9A441"/>
                </a:solidFill>
                <a:latin typeface="Malgun Gothic"/>
              </a:rPr>
              <a:t>사이클 성공 여부 기록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794760" y="3767328"/>
            <a:ext cx="78638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3877056" y="3767328"/>
            <a:ext cx="76992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9A441"/>
                </a:solidFill>
                <a:latin typeface="Malgun Gothic"/>
              </a:rPr>
              <a:t>성공/실패 판정이 남지 않습니다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4206240"/>
            <a:ext cx="11155680" cy="914400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502920" y="4206240"/>
            <a:ext cx="41148" cy="91440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85800" y="4206240"/>
            <a:ext cx="10835640" cy="91440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가장 주의할 점 —  '페이지 전환 완료' 비트가 자동운전 내내 켜진 채로 유지됩니다.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소스 주석에는 'PLC 가 이 비트를 보지 않는다(260806 확인)' 고 되어 있습니다. 그 전제가 맞으면 문제없지만, 틀리면 두 번째 페이지부터 PLC 가 전환 완료를 인식하지 못합니다.  →  PLC 확인 필요 (8쪽 Q1)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2920" y="5285232"/>
            <a:ext cx="11155680" cy="77724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502920" y="5285232"/>
            <a:ext cx="41148" cy="77724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685800" y="5285232"/>
            <a:ext cx="10835640" cy="77724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용접 자체에는 영향이 없습니다. 파형·생산수량이 당장 필요하지 않다면 이 상태로 전환해도 운전은 됩니다.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필요하다면 조치 후 전환하십시오. (기존 이슈 ISSUE-260828-01)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SeqAutoRunPTOP.cs:1379-1394 (CheckCycleStop) / :1478-1562 (미도달 3노드) / :1076 페이지전환완료 비트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4. [높음] 안전·정지 관련 두 가지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둘 다 지금은 PLC 쪽에 의존하고 있습니다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4937760" cy="237744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1  자동 경로에 Door 인터락이 없습니다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481328"/>
            <a:ext cx="5532120" cy="214884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31520" y="1627632"/>
            <a:ext cx="5120640" cy="54864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1120" b="0">
                <a:solidFill>
                  <a:srgbClr val="D8DCE2"/>
                </a:solidFill>
                <a:latin typeface="Malgun Gothic"/>
              </a:rPr>
              <a:t>문 열림을 확인해서 출사를 막는 코드는</a:t>
            </a:r>
          </a:p>
          <a:p>
            <a:pPr algn="l">
              <a:spcAft>
                <a:spcPts val="300"/>
              </a:spcAft>
            </a:pPr>
            <a:r>
              <a:rPr sz="1120" b="0">
                <a:solidFill>
                  <a:srgbClr val="D8DCE2"/>
                </a:solidFill>
                <a:latin typeface="Malgun Gothic"/>
              </a:rPr>
              <a:t>수동 출사 경로에만 있습니다.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286000"/>
            <a:ext cx="297180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13816" y="2286000"/>
            <a:ext cx="280720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경로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2286000"/>
            <a:ext cx="201168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785615" y="2286000"/>
            <a:ext cx="18470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Door 차단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2592324"/>
            <a:ext cx="297180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13816" y="2592324"/>
            <a:ext cx="280720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3FA66B"/>
                </a:solidFill>
                <a:latin typeface="Malgun Gothic"/>
              </a:rPr>
              <a:t>Manual 직접 출사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03320" y="2592324"/>
            <a:ext cx="20116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785615" y="2592324"/>
            <a:ext cx="18470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3FA66B"/>
                </a:solidFill>
                <a:latin typeface="Malgun Gothic"/>
              </a:rPr>
              <a:t>있음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" y="2898648"/>
            <a:ext cx="297180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13816" y="2898648"/>
            <a:ext cx="280720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3FA66B"/>
                </a:solidFill>
                <a:latin typeface="Malgun Gothic"/>
              </a:rPr>
              <a:t>Recipe 화면 Run Welding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2898648"/>
            <a:ext cx="20116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3785615" y="2898648"/>
            <a:ext cx="18470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3FA66B"/>
                </a:solidFill>
                <a:latin typeface="Malgun Gothic"/>
              </a:rPr>
              <a:t>있음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3204972"/>
            <a:ext cx="297180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13816" y="3204972"/>
            <a:ext cx="280720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15B5B"/>
                </a:solidFill>
                <a:latin typeface="Malgun Gothic"/>
              </a:rPr>
              <a:t>자동 운전 출사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03320" y="3204972"/>
            <a:ext cx="20116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3785615" y="3204972"/>
            <a:ext cx="18470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15B5B"/>
                </a:solidFill>
                <a:latin typeface="Malgun Gothic"/>
              </a:rPr>
              <a:t>없음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3383280"/>
            <a:ext cx="5120640" cy="21945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9A441"/>
                </a:solidFill>
                <a:latin typeface="Malgun Gothic"/>
              </a:rPr>
              <a:t>→ 자동 운전 중에는 PLC / 하드와이어가 막아 주어야 합니다.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0" y="1152144"/>
            <a:ext cx="4937760" cy="237744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2  중알람이 자동운전을 멈추지 못합니다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0" y="1481328"/>
            <a:ext cx="5257800" cy="214884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629400" y="1627632"/>
            <a:ext cx="4846320" cy="7132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1120" b="0">
                <a:solidFill>
                  <a:srgbClr val="D8DCE2"/>
                </a:solidFill>
                <a:latin typeface="Malgun Gothic"/>
              </a:rPr>
              <a:t>중알람(H)이 뜨면 자동운전을 정지시키도록</a:t>
            </a:r>
          </a:p>
          <a:p>
            <a:pPr algn="l">
              <a:spcAft>
                <a:spcPts val="300"/>
              </a:spcAft>
            </a:pPr>
            <a:r>
              <a:rPr sz="1120" b="0">
                <a:solidFill>
                  <a:srgbClr val="D8DCE2"/>
                </a:solidFill>
                <a:latin typeface="Malgun Gothic"/>
              </a:rPr>
              <a:t>되어 있는데, 정지시키라고 지정된 대상이</a:t>
            </a:r>
          </a:p>
          <a:p>
            <a:pPr algn="l">
              <a:spcAft>
                <a:spcPts val="300"/>
              </a:spcAft>
            </a:pPr>
            <a:r>
              <a:rPr sz="1120" b="0">
                <a:solidFill>
                  <a:srgbClr val="D8DCE2"/>
                </a:solidFill>
                <a:latin typeface="Malgun Gothic"/>
              </a:rPr>
              <a:t>지금 실제로 돌고 있는 운전과 다릅니다.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29400" y="2450592"/>
            <a:ext cx="233172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11696" y="2450592"/>
            <a:ext cx="21671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항목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961120" y="2450592"/>
            <a:ext cx="246888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043416" y="2450592"/>
            <a:ext cx="23042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값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629400" y="2756916"/>
            <a:ext cx="23317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711696" y="2756916"/>
            <a:ext cx="21671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3FA66B"/>
                </a:solidFill>
                <a:latin typeface="Malgun Gothic"/>
              </a:rPr>
              <a:t>실제 돌고 있는 운전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961120" y="2756916"/>
            <a:ext cx="24688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9043416" y="2756916"/>
            <a:ext cx="23042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3FA66B"/>
                </a:solidFill>
                <a:latin typeface="Consolas"/>
              </a:rPr>
              <a:t>SeqAutoRunPTOP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629400" y="3063240"/>
            <a:ext cx="23317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6711696" y="3063240"/>
            <a:ext cx="21671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15B5B"/>
                </a:solidFill>
                <a:latin typeface="Malgun Gothic"/>
              </a:rPr>
              <a:t>정지 지시 대상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961120" y="3063240"/>
            <a:ext cx="24688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9043416" y="3063240"/>
            <a:ext cx="23042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15B5B"/>
                </a:solidFill>
                <a:latin typeface="Consolas"/>
              </a:rPr>
              <a:t>SeqAutoRun (구 버전)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629400" y="3369564"/>
            <a:ext cx="23317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6711696" y="3369564"/>
            <a:ext cx="21671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15B5B"/>
                </a:solidFill>
                <a:latin typeface="Malgun Gothic"/>
              </a:rPr>
              <a:t>결과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961120" y="3369564"/>
            <a:ext cx="246888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9043416" y="3369564"/>
            <a:ext cx="230428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15B5B"/>
                </a:solidFill>
                <a:latin typeface="Consolas"/>
              </a:rPr>
              <a:t>정지하지 않음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3840480"/>
            <a:ext cx="11155680" cy="960120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ectangle 45"/>
          <p:cNvSpPr/>
          <p:nvPr/>
        </p:nvSpPr>
        <p:spPr>
          <a:xfrm>
            <a:off x="502920" y="3840480"/>
            <a:ext cx="41148" cy="96012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685800" y="3840480"/>
            <a:ext cx="10835640" cy="9601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중알람 쪽은 지시 대상 이름 하나만 바꾸면 해결됩니다. 다만 지금까지 안 멈추던 것이 멈추기 시작하므로, 먼저 어떤 중알람이 실제로 발생하는지 목록을 확인한 뒤 적용하는 것이 안전합니다.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이번에 그 목록을 모으는 로그를 넣어 두었습니다. (7쪽)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2920" y="4956048"/>
            <a:ext cx="11155680" cy="109728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ectangle 48"/>
          <p:cNvSpPr/>
          <p:nvPr/>
        </p:nvSpPr>
        <p:spPr>
          <a:xfrm>
            <a:off x="502920" y="4956048"/>
            <a:ext cx="41148" cy="109728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685800" y="4956048"/>
            <a:ext cx="10835640" cy="109728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Door 쪽도 마찬가지입니다. 바로 차단을 넣지 않은 이유는 Door 신호의 극성이 실장비에서 아직 확인되지 않았기 때문입니다.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극성이 반대라면 문을 닫아도 열린 것으로 판정해 자동운전이 아예 돌지 않습니다.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그래서 이번에는 판정값을 기록만 하도록 했고, 극성이 확인되면 차단으로 바꿉니다.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AlarmManager_PTOP.cs:20-28 / SeqComponentTeachingRun.cs:285,624 (수동 경로 Door) / ExecuteWelding 내 Door 검사 0건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5. [중] 알아두어야 할 세 가지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당장 막지는 않지만 상황에 따라 나타납니다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88720"/>
            <a:ext cx="11155680" cy="14173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731520" y="1389888"/>
            <a:ext cx="310896" cy="310896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1B1D21"/>
                </a:solidFill>
                <a:latin typeface="Malgun Goth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335024"/>
            <a:ext cx="10149840" cy="31089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같은 페이지를 두 번 용접할 수 있습니다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1719072"/>
            <a:ext cx="10149840" cy="77724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9AA2AD"/>
                </a:solidFill>
                <a:latin typeface="Malgun Gothic"/>
              </a:rPr>
              <a:t>PC 는 신호가 '켜져 있으면' 진행합니다. 켜지는 순간을 보는 것이 아닙니다. 용접이 끝나고 되돌아왔을 때 PLC 가 아직 신호를 내리지 않았다면 그대로 한 번 더 진행합니다. → PLC 가 신호를 내려 주는지 확인 필요 (8쪽 Q3)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743200"/>
            <a:ext cx="11155680" cy="14173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731520" y="2944368"/>
            <a:ext cx="310896" cy="310896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1B1D21"/>
                </a:solidFill>
                <a:latin typeface="Malgun Gothi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889504"/>
            <a:ext cx="10149840" cy="31089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객체가 없는 페이지를 만나면 자동운전이 멈춥니다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3273552"/>
            <a:ext cx="10149840" cy="77724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9AA2AD"/>
                </a:solidFill>
                <a:latin typeface="Malgun Gothic"/>
              </a:rPr>
              <a:t>PLC 가 지정한 페이지에 도형이 하나도 없으면 그 자리에서 운전이 끝납니다(재시작 필요). → 전환 전에 사용할 레시피의 모든 페이지에 도형이 있는지 확인하십시오. 이번에 운전 시작 시 페이지별 도형 수를 로그로 남기도록 했습니다.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4297680"/>
            <a:ext cx="11155680" cy="14173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731520" y="4498848"/>
            <a:ext cx="310896" cy="310896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1B1D21"/>
                </a:solidFill>
                <a:latin typeface="Malgun Gothic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4443984"/>
            <a:ext cx="10149840" cy="31089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가변 용접(bit15) 후 이어하기는 아직 완전하지 않습니다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828032"/>
            <a:ext cx="10149840" cy="77724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9AA2AD"/>
                </a:solidFill>
                <a:latin typeface="Malgun Gothic"/>
              </a:rPr>
              <a:t>수동으로 용접한 뒤 [AutoRun Resume] 을 누르면, PLC 가 페이지 전환 신호를 다시 보내 주어야 진행됩니다. 보내주지 않으면 대기 상태로 멈춥니다. → PLC 확인 필요 (8쪽 Q4). 자동 전환과 가변 용접을 함께 쓸 계획이면 이 항목을 먼저 정리해야 합니다.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5623560"/>
            <a:ext cx="11155680" cy="65836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502920" y="5623560"/>
            <a:ext cx="41148" cy="658368"/>
          </a:xfrm>
          <a:prstGeom prst="rect">
            <a:avLst/>
          </a:prstGeom>
          <a:solidFill>
            <a:srgbClr val="9AA2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85800" y="5623560"/>
            <a:ext cx="10835640" cy="65836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세 가지 모두 소스를 고치지 않았습니다. 확인 결과에 따라 판단할 항목입니다.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CheckPageNo:726 / WeldingStartReadBit:1195 (켜짐 판정) / SetUploadWeldingList:1122-1126 (빈 페이지) / CheckInitCondition:350-365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6. 이번에 넣은 로그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동작은 하나도 바꾸지 않았습니다 — 기록만 추가했습니다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2697480" cy="384048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85216" y="1152144"/>
            <a:ext cx="25328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로그 태그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0" y="1152144"/>
            <a:ext cx="2240280" cy="384048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282696" y="1152144"/>
            <a:ext cx="20756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언제 찍히나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40680" y="1152144"/>
            <a:ext cx="6217920" cy="384048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522976" y="1152144"/>
            <a:ext cx="605332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무엇을 알 수 있나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536192"/>
            <a:ext cx="269748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85216" y="1536192"/>
            <a:ext cx="25328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Consolas"/>
              </a:rPr>
              <a:t>[로그계측][Enter]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00400" y="1536192"/>
            <a:ext cx="224028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282696" y="1536192"/>
            <a:ext cx="20756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운전 시작할 때 1회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40680" y="1536192"/>
            <a:ext cx="621792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522976" y="1536192"/>
            <a:ext cx="605332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레시피의 페이지별 도형 수 — 빈 페이지 사전 확인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1920240"/>
            <a:ext cx="269748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85216" y="1920240"/>
            <a:ext cx="25328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Consolas"/>
              </a:rPr>
              <a:t>[로그계측][CheckPageNo]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00400" y="1920240"/>
            <a:ext cx="224028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282696" y="1920240"/>
            <a:ext cx="20756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매 사이클 시작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40680" y="1920240"/>
            <a:ext cx="621792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522976" y="1920240"/>
            <a:ext cx="605332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신호가 이미 켜져 있었는지 — 중복 용접 위험 확인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2304288"/>
            <a:ext cx="269748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85216" y="2304288"/>
            <a:ext cx="25328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Consolas"/>
              </a:rPr>
              <a:t>[로그계측][DoorCond]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00400" y="2304288"/>
            <a:ext cx="224028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3282696" y="2304288"/>
            <a:ext cx="20756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출사 직전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40680" y="2304288"/>
            <a:ext cx="621792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5522976" y="2304288"/>
            <a:ext cx="605332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문 열림 판정값 — 극성 확인용 (차단하지 않음)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2688336"/>
            <a:ext cx="269748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85216" y="2688336"/>
            <a:ext cx="25328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Consolas"/>
              </a:rPr>
              <a:t>[로그계측][사이클요약]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00400" y="2688336"/>
            <a:ext cx="224028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3282696" y="2688336"/>
            <a:ext cx="20756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매 사이클 끝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40680" y="2688336"/>
            <a:ext cx="621792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522976" y="2688336"/>
            <a:ext cx="605332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레시피·페이지·도형수·용접시간을 한 줄로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3072384"/>
            <a:ext cx="269748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585216" y="3072384"/>
            <a:ext cx="25328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Consolas"/>
              </a:rPr>
              <a:t>[로그계측][중알람]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200400" y="3072384"/>
            <a:ext cx="224028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3282696" y="3072384"/>
            <a:ext cx="207568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중알람 발생 시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40680" y="3072384"/>
            <a:ext cx="621792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5522976" y="3072384"/>
            <a:ext cx="605332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어떤 중알람이 실제로 뜨는지 목록 수집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920" y="3310128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1">
                <a:solidFill>
                  <a:srgbClr val="FFFFFF"/>
                </a:solidFill>
                <a:latin typeface="Malgun Gothic"/>
              </a:rPr>
              <a:t>사이클 요약은 이렇게 한 줄로 남습니다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02920" y="3611880"/>
            <a:ext cx="11155680" cy="566928"/>
          </a:xfrm>
          <a:prstGeom prst="rect">
            <a:avLst/>
          </a:prstGeom>
          <a:solidFill>
            <a:srgbClr val="15171A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685800" y="3611880"/>
            <a:ext cx="10789920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3FA66B"/>
                </a:solidFill>
                <a:latin typeface="Consolas"/>
              </a:rPr>
              <a:t>[로그계측][사이클요약] #12 Recipe:22 Page:3(Idx:2) 객체:47 용접:2840ms GateON:3390ms PAGE_CMP:ON REQ진입시ON:N Resume:0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4370832"/>
            <a:ext cx="324612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585216" y="4370832"/>
            <a:ext cx="30815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이 값이 이러면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49039" y="4370832"/>
            <a:ext cx="790956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3831335" y="4370832"/>
            <a:ext cx="77449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이런 뜻입니다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2920" y="4718304"/>
            <a:ext cx="3246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585216" y="4718304"/>
            <a:ext cx="30815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PAGE_CMP 가 계속 ON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749039" y="4718304"/>
            <a:ext cx="79095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3831335" y="4718304"/>
            <a:ext cx="77449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페이지 전환 완료 비트가 안 꺼지고 있음 → Q1 확인 필요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02920" y="5065776"/>
            <a:ext cx="3246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585216" y="5065776"/>
            <a:ext cx="30815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REQ진입시ON 이 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749039" y="5065776"/>
            <a:ext cx="79095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3831335" y="5065776"/>
            <a:ext cx="77449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신호가 안 내려간 채 다음 사이클 진입 → Q3 확인 필요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02920" y="5413248"/>
            <a:ext cx="3246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585216" y="5413248"/>
            <a:ext cx="30815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객체 가 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49039" y="5413248"/>
            <a:ext cx="79095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TextBox 59"/>
          <p:cNvSpPr txBox="1"/>
          <p:nvPr/>
        </p:nvSpPr>
        <p:spPr>
          <a:xfrm>
            <a:off x="3831335" y="5413248"/>
            <a:ext cx="77449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빈 페이지 — 곧 운전이 멈춥니다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02920" y="5760720"/>
            <a:ext cx="3246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585216" y="5760720"/>
            <a:ext cx="30815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DoorOpen 이 문 상태와 반대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749039" y="5760720"/>
            <a:ext cx="79095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3831335" y="5760720"/>
            <a:ext cx="77449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Door 신호 극성이 뒤집혀 있음 → 차단 적용 보류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커밋 dc012d9 — 마커 [로그계측 2026-09-16] 로 전수 검색 가능 (2파일 10곳)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7. PLC 측에 확인이 필요한 4가지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이 답이 나와야 다음 조치를 정할 수 있습니다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11155680" cy="11430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502920" y="1152144"/>
            <a:ext cx="41148" cy="114300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731520" y="1298448"/>
            <a:ext cx="502920" cy="27432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Q1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89888" y="1280160"/>
            <a:ext cx="9966960" cy="31089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'페이지 전환 완료' 비트를 PLC 가 보고 있습니까? 본다면 켜지는 순간을 봅니까, 켜져 있는 상태를 봅니까?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9888" y="1664208"/>
            <a:ext cx="9966960" cy="5029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왜 필요한가 —  자동운전 중 이 비트가 계속 켜진 채로 남습니다. 켜지는 순간을 본다면 2페이지째부터 인식이 안 됩니다.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414015"/>
            <a:ext cx="11155680" cy="11430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502920" y="2414015"/>
            <a:ext cx="41148" cy="1143000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731520" y="2560320"/>
            <a:ext cx="502920" cy="274320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89888" y="2542032"/>
            <a:ext cx="9966960" cy="31089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자동 운전 중 문이 열렸을 때 레이저 차단이 PLC / 하드와이어에서 보장됩니까?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926079"/>
            <a:ext cx="9966960" cy="5029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왜 필요한가 —  PC 쪽 자동 경로에는 문 열림 차단이 없습니다. 안전 항목이라 가장 먼저 확인이 필요합니다.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3675887"/>
            <a:ext cx="11155680" cy="11430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502920" y="3675887"/>
            <a:ext cx="41148" cy="114300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31520" y="3822191"/>
            <a:ext cx="502920" cy="27432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Q3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89888" y="3803903"/>
            <a:ext cx="9966960" cy="31089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'페이지 바꿔라' / '용접해라' 신호는 PC 응답을 받은 뒤 반드시 꺼집니까?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4187952"/>
            <a:ext cx="9966960" cy="5029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왜 필요한가 —  PC 가 '켜져 있음' 으로 판정하므로, 꺼져야 같은 페이지를 두 번 용접하지 않습니다.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4937759"/>
            <a:ext cx="11155680" cy="11430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502920" y="4937759"/>
            <a:ext cx="41148" cy="114300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731520" y="5084064"/>
            <a:ext cx="502920" cy="27432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Q4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888" y="5065775"/>
            <a:ext cx="9966960" cy="31089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가변 용접 후 이어하기를 하면 PLC 가 페이지 전환 신호를 다시 보냅니까?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89888" y="5449823"/>
            <a:ext cx="9966960" cy="5029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왜 필요한가 —  보내지 않으면 이어하기가 대기 상태로 멈춥니다.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355080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상세 근거는 Doc/인수인계/260916_자동운전_전환_사전점검.md 8장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8. 자동 전환 전 체크리스트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순서대로 확인하십시오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88720"/>
            <a:ext cx="11155680" cy="713232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731520" y="1408176"/>
            <a:ext cx="274320" cy="274320"/>
          </a:xfrm>
          <a:prstGeom prst="rect">
            <a:avLst/>
          </a:prstGeom>
          <a:noFill/>
          <a:ln w="19050">
            <a:solidFill>
              <a:srgbClr val="4F92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188720" y="1280160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PLC 확인 4문항 회신 — 특히 Q2(문 열림 차단)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1591056"/>
            <a:ext cx="102412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안전 항목이므로 가장 먼저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984248"/>
            <a:ext cx="11155680" cy="713232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731520" y="2203704"/>
            <a:ext cx="274320" cy="274320"/>
          </a:xfrm>
          <a:prstGeom prst="rect">
            <a:avLst/>
          </a:prstGeom>
          <a:noFill/>
          <a:ln w="19050">
            <a:solidFill>
              <a:srgbClr val="4F92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188720" y="2075688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사용할 레시피의 모든 페이지에 도형이 있는지 확인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386584"/>
            <a:ext cx="102412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빈 페이지가 있으면 그 페이지에서 운전이 멈춥니다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779776"/>
            <a:ext cx="11155680" cy="713232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31520" y="2999232"/>
            <a:ext cx="274320" cy="274320"/>
          </a:xfrm>
          <a:prstGeom prst="rect">
            <a:avLst/>
          </a:prstGeom>
          <a:noFill/>
          <a:ln w="19050">
            <a:solidFill>
              <a:srgbClr val="4F92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188720" y="2871216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Head Theta 인터락 체크박스 상태 확인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182112"/>
            <a:ext cx="102412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꺼져 있으면 각도 판정을 건너뜁니다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575304"/>
            <a:ext cx="11155680" cy="713232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731520" y="3794760"/>
            <a:ext cx="274320" cy="274320"/>
          </a:xfrm>
          <a:prstGeom prst="rect">
            <a:avLst/>
          </a:prstGeom>
          <a:noFill/>
          <a:ln w="19050">
            <a:solidFill>
              <a:srgbClr val="4F92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188720" y="3666744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첫 전환은 1사이클씩 관찰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3977640"/>
            <a:ext cx="102412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[사이클요약] 로그가 한 줄씩 늘어나는지 확인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370832"/>
            <a:ext cx="11155680" cy="713232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731520" y="4590288"/>
            <a:ext cx="274320" cy="274320"/>
          </a:xfrm>
          <a:prstGeom prst="rect">
            <a:avLst/>
          </a:prstGeom>
          <a:noFill/>
          <a:ln w="19050">
            <a:solidFill>
              <a:srgbClr val="4F92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188720" y="4462272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파형·생산수량이 필요한지 판단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8720" y="4773168"/>
            <a:ext cx="102412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필요하면 종결부 조치 후 전환 (3쪽)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5166360"/>
            <a:ext cx="11155680" cy="713232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731520" y="5385816"/>
            <a:ext cx="274320" cy="274320"/>
          </a:xfrm>
          <a:prstGeom prst="rect">
            <a:avLst/>
          </a:prstGeom>
          <a:noFill/>
          <a:ln w="19050">
            <a:solidFill>
              <a:srgbClr val="4F92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188720" y="5257800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가변 용접(bit15)을 함께 쓸지 판단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8720" y="5568696"/>
            <a:ext cx="102412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Malgun Gothic"/>
              </a:rPr>
              <a:t>함께 쓸 계획이면 Q4 선행 (5쪽)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5989320"/>
            <a:ext cx="11155680" cy="713232"/>
          </a:xfrm>
          <a:prstGeom prst="rect">
            <a:avLst/>
          </a:prstGeom>
          <a:solidFill>
            <a:srgbClr val="1F2C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502920" y="5989320"/>
            <a:ext cx="41148" cy="713232"/>
          </a:xfrm>
          <a:prstGeom prst="rect">
            <a:avLst/>
          </a:prstGeom>
          <a:solidFill>
            <a:srgbClr val="3F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85800" y="5989320"/>
            <a:ext cx="10835640" cy="7132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전환 후 로그가 쌓이면 Q1 과 Q3 은 PLC 회신 없이도 로그만으로 판별됩니다. ([사이클요약] 의 PAGE_CMP / REQ진입시ON)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9. 정리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88720"/>
            <a:ext cx="3611880" cy="21031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502920" y="1188720"/>
            <a:ext cx="3611880" cy="365760"/>
          </a:xfrm>
          <a:prstGeom prst="rect">
            <a:avLst/>
          </a:prstGeom>
          <a:solidFill>
            <a:srgbClr val="3F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85800" y="1188720"/>
            <a:ext cx="3291840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지금 바로 할 수 있는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691640"/>
            <a:ext cx="3200400" cy="1508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· 자동 전환 자체는 가능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· 로그로 상태 관찰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· 레시피 페이지 점검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· PLC 4문항 발송</a:t>
            </a:r>
          </a:p>
        </p:txBody>
      </p:sp>
      <p:sp>
        <p:nvSpPr>
          <p:cNvPr id="9" name="Rectangle 8"/>
          <p:cNvSpPr/>
          <p:nvPr/>
        </p:nvSpPr>
        <p:spPr>
          <a:xfrm>
            <a:off x="4343400" y="1188720"/>
            <a:ext cx="3611880" cy="21031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4343400" y="1188720"/>
            <a:ext cx="3611880" cy="36576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26280" y="1188720"/>
            <a:ext cx="3291840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1B1D21"/>
                </a:solidFill>
                <a:latin typeface="Malgun Gothic"/>
              </a:rPr>
              <a:t>확인 후 조치할 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1691640"/>
            <a:ext cx="3200400" cy="1508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· Door 차단 적용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   (극성 확인 후)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· 중알람 정지 대상 수정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   (알람 목록 확인 후)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· 중복 용접 방지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   (Q3 회신 후)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83879" y="1188720"/>
            <a:ext cx="3474720" cy="21031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8183879" y="1188720"/>
            <a:ext cx="3474720" cy="365760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366760" y="1188720"/>
            <a:ext cx="3154680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별도 판단이 필요한 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1691640"/>
            <a:ext cx="3108960" cy="1508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· 사이클 종결부 복구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   (파형·생산카운트)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· 빈 페이지 처리 방식</a:t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>
              <a:spcAft>
                <a:spcPts val="200"/>
              </a:spcAft>
            </a:pPr>
            <a:r>
              <a:rPr sz="1030" b="0">
                <a:solidFill>
                  <a:srgbClr val="D8DCE2"/>
                </a:solidFill>
                <a:latin typeface="Malgun Gothic"/>
              </a:rPr>
              <a:t>· 가변 용접 이어하기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566160"/>
            <a:ext cx="11155680" cy="91440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502920" y="3566160"/>
            <a:ext cx="41148" cy="91440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85800" y="3566160"/>
            <a:ext cx="10835640" cy="91440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이 문서는 소스를 읽어서 정리한 것이며, 실제로 자동 운전을 돌려 확인한 내용은 아닙니다.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전환 후 로그를 확보하면 상당 부분이 사실로 확정되거나 해소됩니다.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681728"/>
            <a:ext cx="475488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85216" y="4681728"/>
            <a:ext cx="459028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관련 문서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57800" y="4681728"/>
            <a:ext cx="640080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340096" y="4681728"/>
            <a:ext cx="62362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내용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5029200"/>
            <a:ext cx="475488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85216" y="5029200"/>
            <a:ext cx="459028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260916_자동운전_전환_사전점검.md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57800" y="5029200"/>
            <a:ext cx="64008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340096" y="5029200"/>
            <a:ext cx="62362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이 문서의 상세판 (근거 위치 표 포함)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2920" y="5376672"/>
            <a:ext cx="475488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585216" y="5376672"/>
            <a:ext cx="459028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260915_레시피화면_작업매뉴얼_현장용.pptx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57800" y="5376672"/>
            <a:ext cx="64008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340096" y="5376672"/>
            <a:ext cx="62362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레시피 작성·출사 파라미터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2920" y="5724144"/>
            <a:ext cx="475488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585216" y="5724144"/>
            <a:ext cx="459028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260916_PTOP_프로그램_사용설명서.pptx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257800" y="5724144"/>
            <a:ext cx="64008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340096" y="5724144"/>
            <a:ext cx="62362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화면 전체 사용법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