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822960" y="1417320"/>
            <a:ext cx="10515600" cy="196596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22960" y="1417320"/>
            <a:ext cx="54864" cy="196596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234440" y="1783080"/>
            <a:ext cx="9692640" cy="5669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Malgun Gothic"/>
              </a:rPr>
              <a:t>레시피 화면 작업 매뉴얼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395728"/>
            <a:ext cx="9692640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600" b="0">
                <a:solidFill>
                  <a:srgbClr val="4F92E8"/>
                </a:solidFill>
                <a:latin typeface="Malgun Gothic"/>
              </a:rPr>
              <a:t>현장용 · 소스 기준 동작과 주의사항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816352"/>
            <a:ext cx="96926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0">
                <a:solidFill>
                  <a:srgbClr val="9AA2AD"/>
                </a:solidFill>
                <a:latin typeface="Consolas"/>
              </a:rPr>
              <a:t>Recipe → Scanner Object Teaching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3703320"/>
            <a:ext cx="1517904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2026-09-15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57400" y="3703320"/>
            <a:ext cx="2926080" cy="237744"/>
          </a:xfrm>
          <a:prstGeom prst="rect">
            <a:avLst/>
          </a:prstGeom>
          <a:solidFill>
            <a:srgbClr val="2C30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9AA2AD"/>
                </a:solidFill>
                <a:latin typeface="Malgun Gothic"/>
              </a:rPr>
              <a:t>PtoP 각형화 단동 용접기 (유니셀)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224528"/>
            <a:ext cx="10515600" cy="96012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822960" y="4224528"/>
            <a:ext cx="41148" cy="96012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05840" y="4224528"/>
            <a:ext cx="1019556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이 문서는 화면 설명서가 아니라 소스에서 확인한 실제 동작만 모은 것입니다.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화면에 쓰인 단위·이름과 실제 동작이 다른 항목이 포함되어 있으니 그대로 따라 주십시오.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532120"/>
            <a:ext cx="10515600" cy="8229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>
                <a:solidFill>
                  <a:srgbClr val="9AA2AD"/>
                </a:solidFill>
                <a:latin typeface="Malgun Gothic"/>
              </a:rPr>
              <a:t>다루는 것   작업 순서 · 도형 종류별 출사 가능 여부 · 파라미터가 실제로 적용되는 범위 · 출사 전 차단 조건</a:t>
            </a:r>
          </a:p>
          <a:p>
            <a:pPr algn="l">
              <a:spcAft>
                <a:spcPts val="500"/>
              </a:spcAft>
            </a:pPr>
            <a:r>
              <a:rPr sz="1150" b="0">
                <a:solidFill>
                  <a:srgbClr val="9AA2AD"/>
                </a:solidFill>
                <a:latin typeface="Malgun Gothic"/>
              </a:rPr>
              <a:t>안 다루는 것   비전/스카우트 레시피, 캘리브레이션, 자동 운전 시퀀스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1. 작업 순서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각 단계에서 틀리기 쉬운 지점을 함께 적었습니다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88720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Oval 6"/>
          <p:cNvSpPr/>
          <p:nvPr/>
        </p:nvSpPr>
        <p:spPr>
          <a:xfrm>
            <a:off x="713232" y="1426464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289304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레시피 선택 / 활성화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60020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전환 전에 현재 화면 내용을 저장했는지 확인. 저장 안 하고 전환하면 덮어쓸 수 있음 (7쪽)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029968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713232" y="2267712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130552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도형 그리기 (Draw)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441448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Ellipse · Rectangle · Roi 는 그려져도 용접되지 않음. PolyLine 은 도구 자체가 없음 (3쪽)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871216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713232" y="3108960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2971800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도형마다 Parameter ID 지정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3282696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ID 는 1 부터. 0 으로 두면 업로드에서 오류가 납니다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712464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713232" y="3950208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3813048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Parameter 값 설정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4123944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Laser Power 는 % 가 아니라 W 로 넣습니다 (4쪽). Frequency 는 첫 도형 것만 적용 (5쪽)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553712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13232" y="4791456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88720" y="4654296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저장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965192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저장하지 않으면 출사에 반영되지 않습니다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5394960"/>
            <a:ext cx="11155680" cy="74980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713232" y="5632704"/>
            <a:ext cx="292608" cy="292608"/>
          </a:xfrm>
          <a:prstGeom prst="ellipse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Malgun Gothic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8720" y="5495544"/>
            <a:ext cx="379476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Run Welding (출사)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720" y="5806440"/>
            <a:ext cx="10241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9AA2AD"/>
                </a:solidFill>
                <a:latin typeface="Malgun Gothic"/>
              </a:rPr>
              <a:t>PLC 지시 레시피·페이지와 다르면 확인창도 안 뜨고 차단됩니다 (8쪽)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2. 도형 종류 — 용접되는 것과 안 되는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화면에 버튼이 있어도 전부 출사되는 것은 아닙니다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868680" cy="237744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용접됨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169164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81328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도형</a:t>
            </a:r>
          </a:p>
        </p:txBody>
      </p:sp>
      <p:sp>
        <p:nvSpPr>
          <p:cNvPr id="9" name="Rectangle 8"/>
          <p:cNvSpPr/>
          <p:nvPr/>
        </p:nvSpPr>
        <p:spPr>
          <a:xfrm>
            <a:off x="2194560" y="1481328"/>
            <a:ext cx="370332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276856" y="1481328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비고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787652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85216" y="1787652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Line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1787652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2276856" y="1787652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직선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093976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85216" y="2093976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Dot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94560" y="2093976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276856" y="2093976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점 (Spot Shot Time 적용)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400300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85216" y="2400300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Arc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194560" y="2400300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276856" y="2400300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706624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85216" y="2706624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Circle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94560" y="2706624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2276856" y="2706624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원 — 내부적으로 Arc 로 취급됩니다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3012948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85216" y="3012948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Arc 3Point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94560" y="3012948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2276856" y="3012948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3점 호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319272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85216" y="3319272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Spline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94560" y="3319272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2276856" y="3319272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자유 곡선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625596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585216" y="3625596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SnowMan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194560" y="3625596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2276856" y="3625596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SnowMan 파라미터 별도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931920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85216" y="3931920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ZigZag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94560" y="3931920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2276856" y="3931920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502920" y="4238244"/>
            <a:ext cx="169164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585216" y="4238244"/>
            <a:ext cx="152704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Group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194560" y="4238244"/>
            <a:ext cx="370332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2276856" y="4238244"/>
            <a:ext cx="353872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묶음 — 묶인 도형에 함께 적용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309360" y="1170432"/>
            <a:ext cx="114300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용접 안 됨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481328"/>
            <a:ext cx="1600200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391656" y="1481328"/>
            <a:ext cx="14356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도형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909560" y="1481328"/>
            <a:ext cx="3749039" cy="30632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7991856" y="1481328"/>
            <a:ext cx="35844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실제 동작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09360" y="1787652"/>
            <a:ext cx="16002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6391656" y="1787652"/>
            <a:ext cx="14356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Ellipse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909560" y="1787652"/>
            <a:ext cx="3749039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7991856" y="1787652"/>
            <a:ext cx="35844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그려지고 저장도 되지만 출사 대상에서 제외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309360" y="2093976"/>
            <a:ext cx="16002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6391656" y="2093976"/>
            <a:ext cx="14356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Rectangle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909560" y="2093976"/>
            <a:ext cx="3749039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7991856" y="2093976"/>
            <a:ext cx="35844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위와 동일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400300"/>
            <a:ext cx="1600200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6391656" y="2400300"/>
            <a:ext cx="1435608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Roi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909560" y="2400300"/>
            <a:ext cx="3749039" cy="30632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7991856" y="2400300"/>
            <a:ext cx="3584447" cy="3063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위와 동일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309360" y="2788920"/>
            <a:ext cx="5349240" cy="960120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ectangle 64"/>
          <p:cNvSpPr/>
          <p:nvPr/>
        </p:nvSpPr>
        <p:spPr>
          <a:xfrm>
            <a:off x="6309360" y="2788920"/>
            <a:ext cx="41148" cy="96012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TextBox 65"/>
          <p:cNvSpPr txBox="1"/>
          <p:nvPr/>
        </p:nvSpPr>
        <p:spPr>
          <a:xfrm>
            <a:off x="6492240" y="2788920"/>
            <a:ext cx="5029200" cy="9601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이 세 가지는 출사 시 건너뛰고 로그만 남깁니다.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화면에서는 도형이 그대로 보이므로 "그렸는데 용접이 안 된다" 로 나타납니다.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1051560" cy="237744"/>
          </a:xfrm>
          <a:prstGeom prst="rect">
            <a:avLst/>
          </a:prstGeom>
          <a:solidFill>
            <a:srgbClr val="9AA2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1B1D21"/>
                </a:solidFill>
                <a:latin typeface="Malgun Gothic"/>
              </a:rPr>
              <a:t>도구 없음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297680"/>
            <a:ext cx="5349240" cy="86868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ectangle 68"/>
          <p:cNvSpPr/>
          <p:nvPr/>
        </p:nvSpPr>
        <p:spPr>
          <a:xfrm>
            <a:off x="6309360" y="4297680"/>
            <a:ext cx="41148" cy="868680"/>
          </a:xfrm>
          <a:prstGeom prst="rect">
            <a:avLst/>
          </a:prstGeom>
          <a:solidFill>
            <a:srgbClr val="9AA2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TextBox 69"/>
          <p:cNvSpPr txBox="1"/>
          <p:nvPr/>
        </p:nvSpPr>
        <p:spPr>
          <a:xfrm>
            <a:off x="6492240" y="4297680"/>
            <a:ext cx="5029200" cy="86868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PolyLine — 도구 목록에 등록되어 있지 않습니다. 미구현이며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그리거나 저장할 수 없습니다. 연속 직선은 Line 을 이어서 쓰십시오.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Model.cs:109-121 (등록 도구 12종)  /  SeqUploadWeldingList.cs:613-634 (출사 지원 판정)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3. Laser Power — 화면은 '%' 지만 W 로 넣습니다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가장 많이 틀리는 항목입니다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11155680" cy="713232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170432"/>
            <a:ext cx="41148" cy="713232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170432"/>
            <a:ext cx="10835640" cy="7132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50" b="0">
                <a:solidFill>
                  <a:srgbClr val="D8DCE2"/>
                </a:solidFill>
                <a:latin typeface="Malgun Gothic"/>
              </a:rPr>
              <a:t>화면 표기는  Laser Power(%)  이고 설명도 "Max:100, Min:0, Unit: %" 로 되어 있지만,</a:t>
            </a:r>
          </a:p>
          <a:p>
            <a:pPr algn="l"/>
            <a:r>
              <a:rPr sz="1250" b="0">
                <a:solidFill>
                  <a:srgbClr val="D8DCE2"/>
                </a:solidFill>
                <a:latin typeface="Malgun Gothic"/>
              </a:rPr>
              <a:t>실제로는 이 값을 와트(W) 로 받아 파워캘 CSV 에서 해당 W 의 출력 지령을 찾습니다.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103120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algun Gothic"/>
              </a:rPr>
              <a:t>값이 전달되는 경로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395728"/>
            <a:ext cx="11155680" cy="658368"/>
          </a:xfrm>
          <a:prstGeom prst="rect">
            <a:avLst/>
          </a:prstGeom>
          <a:solidFill>
            <a:srgbClr val="15171A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5800" y="2395728"/>
            <a:ext cx="10881360" cy="65836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50" b="0">
                <a:solidFill>
                  <a:srgbClr val="4F92E8"/>
                </a:solidFill>
                <a:latin typeface="Consolas"/>
              </a:rPr>
              <a:t>레시피 Laser Power #1 / #2  (W)   →   파워캘 CSV 조회   →   지령 %   →   DA 출력 전압   →   발진기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273552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algun Gothic"/>
              </a:rPr>
              <a:t>확인할 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566160"/>
            <a:ext cx="21488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585216" y="3566160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51760" y="3566160"/>
            <a:ext cx="90068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734056" y="3566160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내용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913632"/>
            <a:ext cx="2148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85216" y="3913632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단위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51760" y="3913632"/>
            <a:ext cx="9006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2734056" y="3913632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W (정수만). 소수점은 입력해도 버려집니다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4261104"/>
            <a:ext cx="2148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585216" y="4261104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#1 / #2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651760" y="4261104"/>
            <a:ext cx="9006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2734056" y="4261104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#1 = Center, #2 = Ring. 본 레이저는 단일 발진기이므로 현장 설정을 따르십시오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608576"/>
            <a:ext cx="2148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85216" y="4608576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파워캘 기준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51760" y="4608576"/>
            <a:ext cx="9006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2734056" y="4608576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CSV 의 만점이 곧 설비가 믿는 발진기 정격입니다. 발진기를 바꾸면 CSV 도 바꿔야 합니다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956048"/>
            <a:ext cx="2148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85216" y="4956048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2026-09-03 조치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51760" y="4956048"/>
            <a:ext cx="9006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2734056" y="4956048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2000W 발진기에 3000W CSV 가 물려 있어 레시피 W 의 2/3 만 출사되던 건을 바로잡았습니다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" y="5303520"/>
            <a:ext cx="2148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85216" y="5303520"/>
            <a:ext cx="1984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Malgun Gothic"/>
              </a:rPr>
              <a:t>→ 환산 대상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51760" y="5303520"/>
            <a:ext cx="90068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2734056" y="5303520"/>
            <a:ext cx="88422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Malgun Gothic"/>
              </a:rPr>
              <a:t>Power #1 / #2 를 × 2/3 으로 환산해야 종전과 같은 실출력이 유지됩니다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ScannerParam.cs:117-131 (화면 표기)  /  SeqUploadWeldingList.cs:651-684 (W 로 사용)  /  상세: 260903_파워캘_3000W오적용_레시피환산.md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4. Laser Frequency / Pulse Duration — 첫 도형 것만 적용됩니다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ID 마다 다르게 넣어도 차이가 나지 않는 이유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52144"/>
            <a:ext cx="11155680" cy="877824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152144"/>
            <a:ext cx="41148" cy="87782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5800" y="1152144"/>
            <a:ext cx="10835640" cy="87782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D8DCE2"/>
                </a:solidFill>
                <a:latin typeface="Malgun Gothic"/>
              </a:rPr>
              <a:t>이 두 값은 출사 시작 전에 한 번만 세팅되며, 그때 쓰는 값은</a:t>
            </a:r>
          </a:p>
          <a:p>
            <a:pPr algn="l"/>
            <a:r>
              <a:rPr sz="1200" b="0">
                <a:solidFill>
                  <a:srgbClr val="D8DCE2"/>
                </a:solidFill>
                <a:latin typeface="Malgun Gothic"/>
              </a:rPr>
              <a:t>선택된 도형 목록의 첫 번째 도형이 가진 Parameter ID 의 값입니다.</a:t>
            </a:r>
          </a:p>
          <a:p>
            <a:pPr algn="l"/>
            <a:r>
              <a:rPr sz="1200" b="0">
                <a:solidFill>
                  <a:srgbClr val="D8DCE2"/>
                </a:solidFill>
                <a:latin typeface="Malgun Gothic"/>
              </a:rPr>
              <a:t>→ Parameter ID 2, 3 … 에 넣은 Frequency / Pulse Duration 은 무시됩니다.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249424"/>
            <a:ext cx="548640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algun Gothic"/>
              </a:rPr>
              <a:t>소수점이 버려집니다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214884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85216" y="2542032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화면 입력 (kHz)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51760" y="2542032"/>
            <a:ext cx="205740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734056" y="2542032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실제 전달값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2866644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85216" y="2866644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15B5B"/>
                </a:solidFill>
                <a:latin typeface="Consolas"/>
              </a:rPr>
              <a:t>0.2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51760" y="2866644"/>
            <a:ext cx="20574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734056" y="2866644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15B5B"/>
                </a:solidFill>
                <a:latin typeface="Consolas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191256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85216" y="3191256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15B5B"/>
                </a:solidFill>
                <a:latin typeface="Consolas"/>
              </a:rPr>
              <a:t>0.5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651760" y="3191256"/>
            <a:ext cx="20574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734056" y="3191256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15B5B"/>
                </a:solidFill>
                <a:latin typeface="Consolas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515868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585216" y="3515868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2.5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651760" y="3515868"/>
            <a:ext cx="20574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2734056" y="3515868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840479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585216" y="3840479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4.9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651760" y="3840479"/>
            <a:ext cx="20574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2734056" y="3840479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165091"/>
            <a:ext cx="214884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585216" y="4165091"/>
            <a:ext cx="19842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3FA66B"/>
                </a:solidFill>
                <a:latin typeface="Consolas"/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651760" y="4165091"/>
            <a:ext cx="20574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734056" y="4165091"/>
            <a:ext cx="1892807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3FA66B"/>
                </a:solidFill>
                <a:latin typeface="Consolas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4572000"/>
            <a:ext cx="4709160" cy="105156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502920" y="4572000"/>
            <a:ext cx="41148" cy="10515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85800" y="4572000"/>
            <a:ext cx="4389120" cy="10515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화면 안내 범위는 0.2 ~ 5 kHz 이지만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1 미만은 전부 0 이 됩니다.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값을 넣을 때는 정수로 넣으십시오.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23560" y="2249424"/>
            <a:ext cx="603504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algun Gothic"/>
              </a:rPr>
              <a:t>지금 값을 바꾸지 마십시오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23560" y="2542032"/>
            <a:ext cx="6035040" cy="1993392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5852160" y="2670048"/>
            <a:ext cx="5577840" cy="17373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현재 현장에서 쓰는 값(Frequency 10 / Pulse Duration 0.1)은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물리적으로 계산해서 정한 값이 아니라 "이 값을 넣으니 출사되더라" 로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찾은 경험값입니다. 소스 주석에 그렇게 기록되어 있습니다.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값 변환 과정에 단위 문제가 있는 것이 확인되었으나,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지금의 경험값이 그 상태에 맞춰져 있습니다.</a:t>
            </a:r>
          </a:p>
          <a:p>
            <a:pPr algn="l">
              <a:spcAft>
                <a:spcPts val="3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변환식을 고치면 현재 잘 나오는 조건이 전부 어긋납니다.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23560" y="4572000"/>
            <a:ext cx="6035040" cy="1051560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5623560" y="4572000"/>
            <a:ext cx="41148" cy="1051560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5806440" y="4572000"/>
            <a:ext cx="5715000" cy="10515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바꿔야 한다면 발진기 사양 확인 → 시험 조건 확보 →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재티칭 계획이 선 뒤에 진행하십시오. 임의 변경 금지.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2920" y="641908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SeqUploadWeldingList.cs:206-212  /  상세: 260907_LaserFrequency_단위계통_분석.md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5. 파라미터가 실제로 적용되는 범위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도형마다 적용되는 것과, 첫 도형 것만 쓰는 것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1600200" cy="237744"/>
          </a:xfrm>
          <a:prstGeom prst="rect">
            <a:avLst/>
          </a:prstGeom>
          <a:solidFill>
            <a:srgbClr val="3FA6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도형마다 적용됨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178308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81328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구분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0" y="1481328"/>
            <a:ext cx="937260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368296" y="1481328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805940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85216" y="1805940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Laser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0" y="1805940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2368296" y="1805940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Laser Power #1 / #2 (W)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130552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85216" y="2130552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Speed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0" y="2130552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368296" y="2130552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Mark Speed(mm/s), Jump Speed(mm/s), Spot Shot Time(ms)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455164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85216" y="2455164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Laser Delay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86000" y="2455164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2368296" y="2455164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Laser On Delay(㎲), Laser Off Delay(㎲)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779776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85216" y="2779776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Scanner Delay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86000" y="2779776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2368296" y="2779776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Jump Delay, Mark Delay, Polygon Delay (㎲)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3104388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585216" y="3104388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Ramping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6000" y="3104388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2368296" y="3104388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Start/End Power(%), Start/End Distance(mm), Arc Ramping Interval(mm)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429000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85216" y="3429000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Wobbel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86000" y="3429000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2368296" y="3429000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Use Wobbel, Frequency(Hz), Transversal(mm), Longditudinal(mm), Shape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3753612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585216" y="3753612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SnowMan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86000" y="3753612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2368296" y="3753612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Use SnowMan, Angle, Head/Body Radius 등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4078224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85216" y="4078224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반복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86000" y="4078224"/>
            <a:ext cx="937260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2368296" y="4078224"/>
            <a:ext cx="920800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Number Of Count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02920" y="4480560"/>
            <a:ext cx="1965960" cy="237744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050" b="1">
                <a:solidFill>
                  <a:srgbClr val="FFFFFF"/>
                </a:solidFill>
                <a:latin typeface="Malgun Gothic"/>
              </a:rPr>
              <a:t>첫 도형 것만 적용됨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2920" y="4791456"/>
            <a:ext cx="178308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85216" y="4791456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구분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286000" y="4791456"/>
            <a:ext cx="3977639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2368296" y="4791456"/>
            <a:ext cx="38130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항목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63640" y="4791456"/>
            <a:ext cx="5394960" cy="32461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345936" y="4791456"/>
            <a:ext cx="523036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algun Gothic"/>
              </a:rPr>
              <a:t>주의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5116068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85216" y="5116068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Laser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286000" y="5116068"/>
            <a:ext cx="3977639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2368296" y="5116068"/>
            <a:ext cx="38130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Laser Frequency(kHz)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63640" y="5116068"/>
            <a:ext cx="539496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6345936" y="5116068"/>
            <a:ext cx="523036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다른 ID 값은 무시됨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2920" y="5440680"/>
            <a:ext cx="178308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585216" y="5440680"/>
            <a:ext cx="161848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Laser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286000" y="5440680"/>
            <a:ext cx="3977639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2368296" y="5440680"/>
            <a:ext cx="381304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Laser Pulse Duration(ms)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63640" y="5440680"/>
            <a:ext cx="5394960" cy="32461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6345936" y="5440680"/>
            <a:ext cx="5230368" cy="32461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15B5B"/>
                </a:solidFill>
                <a:latin typeface="Malgun Gothic"/>
              </a:rPr>
              <a:t>다른 ID 값은 무시됨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02920" y="5833872"/>
            <a:ext cx="11155680" cy="475488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ectangle 62"/>
          <p:cNvSpPr/>
          <p:nvPr/>
        </p:nvSpPr>
        <p:spPr>
          <a:xfrm>
            <a:off x="502920" y="5833872"/>
            <a:ext cx="41148" cy="47548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685800" y="5833872"/>
            <a:ext cx="10835640" cy="47548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Ramping 의 Arc Ramping Interval 을 0 으로 두면 Arc / Arc 3Point 에서 계산이 깨집니다. 권장값은 0.1 mm 입니다.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2920" y="6455664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ScannerParam.cs (항목·단위)  /  SeqUploadWeldingList.cs:206-212, 1282, 1484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6. 화면 표기와 동작이 다른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알고 쓰면 문제없지만, 모르면 반드시 틀립니다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152144"/>
            <a:ext cx="548640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Zoom 버튼이 반대입니다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481328"/>
            <a:ext cx="2011680" cy="32918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481328"/>
            <a:ext cx="184708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버튼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4600" y="1481328"/>
            <a:ext cx="3108960" cy="329184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596896" y="1481328"/>
            <a:ext cx="294436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실제 동작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810512"/>
            <a:ext cx="2011680" cy="32918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85216" y="1810512"/>
            <a:ext cx="184708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zoom in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1810512"/>
            <a:ext cx="3108960" cy="32918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2596896" y="1810512"/>
            <a:ext cx="294436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Malgun Gothic"/>
              </a:rPr>
              <a:t>화면 축소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2139696"/>
            <a:ext cx="2011680" cy="32918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85216" y="2139696"/>
            <a:ext cx="184708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Consolas"/>
              </a:rPr>
              <a:t>zoom out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14600" y="2139696"/>
            <a:ext cx="3108960" cy="329184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596896" y="2139696"/>
            <a:ext cx="2944368" cy="32918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9A441"/>
                </a:solidFill>
                <a:latin typeface="Malgun Gothic"/>
              </a:rPr>
              <a:t>화면 확대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578608"/>
            <a:ext cx="5120640" cy="118872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502920" y="2578608"/>
            <a:ext cx="41148" cy="11887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85800" y="2578608"/>
            <a:ext cx="4800600" cy="11887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버튼 이름과 아이콘은 그대로 두고 툴팁에만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정정 문구를 넣었습니다. 아이콘을 믿지 말고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툴팁을 확인하십시오.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(동작을 바꾸면 기존 작업자 습관이 깨지므로 협의로 존치)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89320" y="1152144"/>
            <a:ext cx="56692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Malgun Gothic"/>
              </a:rPr>
              <a:t>레시피 전환 시 덮어쓰기 주의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89320" y="1481328"/>
            <a:ext cx="5669280" cy="1481328"/>
          </a:xfrm>
          <a:prstGeom prst="rect">
            <a:avLst/>
          </a:prstGeom>
          <a:solidFill>
            <a:srgbClr val="2F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5989320" y="1481328"/>
            <a:ext cx="41148" cy="1481328"/>
          </a:xfrm>
          <a:prstGeom prst="rect">
            <a:avLst/>
          </a:prstGeom>
          <a:solidFill>
            <a:srgbClr val="D15B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172200" y="1481328"/>
            <a:ext cx="5349240" cy="148132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레시피를 활성화하는 시점에 현재 화면의 도형이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활성 레시피 쪽으로 저장되는 경로가 있습니다.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/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→ 편집 중이던 내용을 저장하지 않은 채 다른 레시피로</a:t>
            </a:r>
          </a:p>
          <a:p>
            <a:pPr algn="l"/>
            <a:r>
              <a:rPr sz="1100" b="0">
                <a:solidFill>
                  <a:srgbClr val="D8DCE2"/>
                </a:solidFill>
                <a:latin typeface="Malgun Gothic"/>
              </a:rPr>
              <a:t>　 전환하면 그 레시피의 도형이 바뀔 수 있습니다.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89320" y="3127248"/>
            <a:ext cx="56692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50" b="1">
                <a:solidFill>
                  <a:srgbClr val="4F92E8"/>
                </a:solidFill>
                <a:latin typeface="Malgun Gothic"/>
              </a:rPr>
              <a:t>작업 규칙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89320" y="3419856"/>
            <a:ext cx="5669280" cy="1188720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217920" y="3529584"/>
            <a:ext cx="5212080" cy="96926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① 도형을 고쳤으면 반드시 저장 후 전환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② 전환 직후 화면의 도형이 의도한 것인지 눈으로 확인</a:t>
            </a:r>
          </a:p>
          <a:p>
            <a:pPr algn="l">
              <a:spcAft>
                <a:spcPts val="400"/>
              </a:spcAft>
            </a:pPr>
            <a:r>
              <a:rPr sz="1150" b="0">
                <a:solidFill>
                  <a:srgbClr val="D8DCE2"/>
                </a:solidFill>
                <a:latin typeface="Malgun Gothic"/>
              </a:rPr>
              <a:t>③ 이상하면 그 상태로 저장하지 말고 다시 불러오기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892040"/>
            <a:ext cx="11155680" cy="914400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502920" y="4892040"/>
            <a:ext cx="41148" cy="914400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685800" y="4892040"/>
            <a:ext cx="10835640" cy="91440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두 항목 모두 현장 배포 시 LASA.dll 을 함께 교체해야 반영됩니다. 실행 파일만 바꾸면 Zoom 툴팁 정정이 적용되지 않습니다.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605332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MainPage.Designer.cs:310,327 · MainPage.cs:745-752  /  상세: 260904_레시피저장_교차오염_트리거차단.md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7. Run Welding 을 눌렀는데 아무 반응이 없을 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출사 전에 걸리는 차단 조건들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152144"/>
            <a:ext cx="111556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확인창(Start TeachingRun Sequence?) 이 뜨기 전에 먼저 검사합니다. 불일치면 확인창 자체가 뜨지 않습니다.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572768"/>
            <a:ext cx="59436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585216" y="1572768"/>
            <a:ext cx="4297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#</a:t>
            </a:r>
          </a:p>
        </p:txBody>
      </p:sp>
      <p:sp>
        <p:nvSpPr>
          <p:cNvPr id="9" name="Rectangle 8"/>
          <p:cNvSpPr/>
          <p:nvPr/>
        </p:nvSpPr>
        <p:spPr>
          <a:xfrm>
            <a:off x="1097280" y="1572768"/>
            <a:ext cx="489204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179576" y="1572768"/>
            <a:ext cx="47274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검사 항목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89320" y="1572768"/>
            <a:ext cx="5669280" cy="365760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071616" y="1572768"/>
            <a:ext cx="55046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차단되는 상황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1938528"/>
            <a:ext cx="5943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585216" y="1938528"/>
            <a:ext cx="4297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97280" y="1938528"/>
            <a:ext cx="48920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179576" y="1938528"/>
            <a:ext cx="47274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활성 레시피 ↔ 화면에 로드된 레시피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89320" y="1938528"/>
            <a:ext cx="56692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071616" y="1938528"/>
            <a:ext cx="55046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화면에 다른 레시피가 올라와 있을 때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304288"/>
            <a:ext cx="5943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85216" y="2304288"/>
            <a:ext cx="4297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97280" y="2304288"/>
            <a:ext cx="48920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179576" y="2304288"/>
            <a:ext cx="47274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PLC 지시 레시피 ↔ 활성 레시피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89320" y="2304288"/>
            <a:ext cx="56692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071616" y="2304288"/>
            <a:ext cx="55046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PLC 가 지시한 레시피로 맞추지 않았을 때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2670048"/>
            <a:ext cx="5943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85216" y="2670048"/>
            <a:ext cx="4297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97280" y="2670048"/>
            <a:ext cx="48920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179576" y="2670048"/>
            <a:ext cx="47274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PLC 지시 페이지 ↔ 현재 페이지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989320" y="2670048"/>
            <a:ext cx="56692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071616" y="2670048"/>
            <a:ext cx="55046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페이지를 맞추지 않았을 때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035808"/>
            <a:ext cx="59436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85216" y="3035808"/>
            <a:ext cx="42976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97280" y="3035808"/>
            <a:ext cx="489204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179576" y="3035808"/>
            <a:ext cx="472744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페이지 범위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989320" y="3035808"/>
            <a:ext cx="5669280" cy="365760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071616" y="3035808"/>
            <a:ext cx="5504688" cy="36576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해당 레시피에 없는 페이지일 때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3493008"/>
            <a:ext cx="11155680" cy="658368"/>
          </a:xfrm>
          <a:prstGeom prst="rect">
            <a:avLst/>
          </a:prstGeom>
          <a:solidFill>
            <a:srgbClr val="222A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502920" y="3493008"/>
            <a:ext cx="41148" cy="658368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685800" y="3493008"/>
            <a:ext cx="10835640" cy="65836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D8DCE2"/>
                </a:solidFill>
                <a:latin typeface="Malgun Gothic"/>
              </a:rPr>
              <a:t>화면 상단 띠에 PLC 가 지시한 RECIPE / PAGE 가 표시됩니다. 그 값에 맞춰 놓고 누르십시오.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4352544"/>
            <a:ext cx="111556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algun Gothic"/>
              </a:rPr>
              <a:t>그 밖에 출사가 막히는 경우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" y="4663440"/>
            <a:ext cx="30632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585216" y="4663440"/>
            <a:ext cx="2898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원인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566160" y="4663440"/>
            <a:ext cx="8092440" cy="347472"/>
          </a:xfrm>
          <a:prstGeom prst="rect">
            <a:avLst/>
          </a:prstGeom>
          <a:solidFill>
            <a:srgbClr val="2C3037"/>
          </a:solidFill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3648456" y="4663440"/>
            <a:ext cx="79278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algun Gothic"/>
              </a:rPr>
              <a:t>확인 방법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5010912"/>
            <a:ext cx="3063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85216" y="5010912"/>
            <a:ext cx="2898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Door Open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66160" y="5010912"/>
            <a:ext cx="80924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3648456" y="5010912"/>
            <a:ext cx="79278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문이 열려 있으면 차단됩니다. 출사 중 열리면 즉시 강제 OFF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920" y="5358383"/>
            <a:ext cx="3063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585216" y="5358383"/>
            <a:ext cx="2898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Laser Ready 아님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566160" y="5358383"/>
            <a:ext cx="80924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3648456" y="5358383"/>
            <a:ext cx="79278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레시피 화면의 Laser Ready 표시 확인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02920" y="5705855"/>
            <a:ext cx="30632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585216" y="5705855"/>
            <a:ext cx="28986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출사 미지원 도형만 선택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566160" y="5705855"/>
            <a:ext cx="8092440" cy="347472"/>
          </a:xfrm>
          <a:prstGeom prst="rect">
            <a:avLst/>
          </a:prstGeom>
          <a:noFill/>
          <a:ln w="6350">
            <a:solidFill>
              <a:srgbClr val="3D43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648456" y="5705855"/>
            <a:ext cx="7927848" cy="34747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Ellipse / Rectangle / Roi 만 선택하면 출사할 대상이 없습니다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6053328"/>
            <a:ext cx="11155680" cy="237744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950" b="0">
                <a:solidFill>
                  <a:srgbClr val="9AA2AD"/>
                </a:solidFill>
                <a:latin typeface="Consolas"/>
              </a:rPr>
              <a:t>근거  UCScannerObjectTeachingControlBoxViewModel.cs:530-596  /  상세: 260914_레시피페이지_정합성_인터락.md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1D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38404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Malgun Gothic"/>
              </a:rPr>
              <a:t>8. 이상하면 로그부터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76656"/>
            <a:ext cx="11155680" cy="256032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200" b="0">
                <a:solidFill>
                  <a:srgbClr val="9AA2AD"/>
                </a:solidFill>
                <a:latin typeface="Malgun Gothic"/>
              </a:rPr>
              <a:t>화면에 안 뜨는 원인이 로그에는 남습니다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234440"/>
            <a:ext cx="11155680" cy="84124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45720" cy="841248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1344168"/>
            <a:ext cx="457200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4F92E8"/>
                </a:solidFill>
                <a:latin typeface="Consolas"/>
              </a:rPr>
              <a:t>출사 미지원 객체 건너뜀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6070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9AA2AD"/>
                </a:solidFill>
                <a:latin typeface="Malgun Gothic"/>
              </a:rPr>
              <a:t>Ellipse / Rectangle / Roi 를 건너뛴 기록. 도형 종류·번호·Parameter ID 가 함께 찍힙니다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167128"/>
            <a:ext cx="11155680" cy="84124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502920" y="2167128"/>
            <a:ext cx="45720" cy="841248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77240" y="2276856"/>
            <a:ext cx="457200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4F92E8"/>
                </a:solidFill>
                <a:latin typeface="Consolas"/>
              </a:rPr>
              <a:t>[LaserCond]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624328"/>
            <a:ext cx="106070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9AA2AD"/>
                </a:solidFill>
                <a:latin typeface="Malgun Gothic"/>
              </a:rPr>
              <a:t>출사 조건 한 줄 요약. Door / EMO / Laser Ready / 알람 / DO·DI 상태를 한 번에 볼 수 있습니다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99816"/>
            <a:ext cx="11155680" cy="84124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502920" y="3099816"/>
            <a:ext cx="45720" cy="841248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77240" y="3209544"/>
            <a:ext cx="457200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4F92E8"/>
                </a:solidFill>
                <a:latin typeface="Consolas"/>
              </a:rPr>
              <a:t>[DoorInterlock]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557016"/>
            <a:ext cx="106070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9AA2AD"/>
                </a:solidFill>
                <a:latin typeface="Malgun Gothic"/>
              </a:rPr>
              <a:t>문 상태와 차단 여부. PLC 비트와 IO 접점 값이 같이 찍힙니다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032504"/>
            <a:ext cx="11155680" cy="841248"/>
          </a:xfrm>
          <a:prstGeom prst="rect">
            <a:avLst/>
          </a:prstGeom>
          <a:solidFill>
            <a:srgbClr val="2528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502920" y="4032504"/>
            <a:ext cx="45720" cy="841248"/>
          </a:xfrm>
          <a:prstGeom prst="rect">
            <a:avLst/>
          </a:prstGeom>
          <a:solidFill>
            <a:srgbClr val="3F7F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142232"/>
            <a:ext cx="4572000" cy="292608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300" b="1">
                <a:solidFill>
                  <a:srgbClr val="4F92E8"/>
                </a:solidFill>
                <a:latin typeface="Consolas"/>
              </a:rPr>
              <a:t>Normal Models::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489704"/>
            <a:ext cx="1060704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9AA2AD"/>
                </a:solidFill>
                <a:latin typeface="Malgun Gothic"/>
              </a:rPr>
              <a:t>파워 환산 결과. 레시피에 넣은 W 와 실제 지령 % 를 나란히 확인할 수 있습니다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5138928"/>
            <a:ext cx="11155680" cy="914400"/>
          </a:xfrm>
          <a:prstGeom prst="rect">
            <a:avLst/>
          </a:prstGeom>
          <a:solidFill>
            <a:srgbClr val="2E2A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02920" y="5138928"/>
            <a:ext cx="41148" cy="914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5800" y="5138928"/>
            <a:ext cx="10835640" cy="91440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로그 파일은 한글이 CP949 로 저장되어 있습니다. 메모장에서 깨져 보이면 인코딩을 ANSI 로 열어 주십시오.</a:t>
            </a:r>
          </a:p>
          <a:p>
            <a:pPr algn="l"/>
            <a:r>
              <a:rPr sz="1150" b="0">
                <a:solidFill>
                  <a:srgbClr val="D8DCE2"/>
                </a:solidFill>
                <a:latin typeface="Malgun Gothic"/>
              </a:rPr>
              <a:t>원인이 안 잡히면 해당 시각 앞뒤 로그를 통째로 전달해 주시면 됩니다.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263640"/>
            <a:ext cx="11155680" cy="274320"/>
          </a:xfrm>
          <a:prstGeom prst="rect">
            <a:avLst/>
          </a:prstGeom>
          <a:noFill/>
        </p:spPr>
        <p:txBody>
          <a:bodyPr wrap="square" lIns="27432" rIns="27432" tIns="0" bIns="0" anchor="ctr">
            <a:spAutoFit/>
          </a:bodyPr>
          <a:lstStyle/>
          <a:p>
            <a:pPr algn="l"/>
            <a:r>
              <a:rPr sz="1000" b="0">
                <a:solidFill>
                  <a:srgbClr val="9AA2AD"/>
                </a:solidFill>
                <a:latin typeface="Malgun Gothic"/>
              </a:rPr>
              <a:t>작성 2026-09-15 · 소스 기준 정적 확인 · 현장 검증 미실시 항목 포함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